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6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2C7"/>
    <a:srgbClr val="B866BD"/>
    <a:srgbClr val="D132ED"/>
    <a:srgbClr val="1F993B"/>
    <a:srgbClr val="63BF77"/>
    <a:srgbClr val="46BD6D"/>
    <a:srgbClr val="80ED6F"/>
    <a:srgbClr val="A934E3"/>
    <a:srgbClr val="E4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2B463-9877-D6F3-0C05-D64BEFD2D2F1}" v="890" dt="2024-06-07T15:49:17.800"/>
    <p1510:client id="{7C64C051-04F2-83ED-E387-074A5CD3B3C5}" v="266" dt="2024-06-07T06:30:20.437"/>
    <p1510:client id="{B7A4C948-0681-C36A-50E2-1248CEB515BC}" v="891" dt="2024-06-07T07:39:02.075"/>
    <p1510:client id="{DA7D4E9A-EC8B-06D4-96CA-A80E592F27E8}" v="99" dt="2024-06-07T08:53:34.676"/>
    <p1510:client id="{FA876F05-C7C1-45D5-57F2-41BA6BF19B28}" v="341" dt="2024-06-07T10:04:38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81" d="100"/>
          <a:sy n="81" d="100"/>
        </p:scale>
        <p:origin x="-96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99B63-FF13-4F75-9426-CF75FA5DC4C1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495219-8FF9-444A-AD3C-20BCA89A0906}">
      <dgm:prSet phldrT="[Text]" phldr="0"/>
      <dgm:spPr/>
      <dgm:t>
        <a:bodyPr/>
        <a:lstStyle/>
        <a:p>
          <a:pPr rtl="0"/>
          <a:r>
            <a:rPr lang="en-US" dirty="0">
              <a:latin typeface="Times New Roman"/>
              <a:cs typeface="Times New Roman"/>
            </a:rPr>
            <a:t>Software Requiremen</a:t>
          </a:r>
          <a:r>
            <a:rPr lang="en-US" dirty="0">
              <a:latin typeface="Amasis MT Pro Medium"/>
            </a:rPr>
            <a:t>t</a:t>
          </a:r>
          <a:endParaRPr lang="en-US" dirty="0"/>
        </a:p>
      </dgm:t>
    </dgm:pt>
    <dgm:pt modelId="{DDCDEEDA-C95D-434C-99E4-F53449E5657C}" type="parTrans" cxnId="{9D6662F7-358E-4561-B4DA-D4008A95B4DD}">
      <dgm:prSet/>
      <dgm:spPr/>
      <dgm:t>
        <a:bodyPr/>
        <a:lstStyle/>
        <a:p>
          <a:endParaRPr lang="en-US"/>
        </a:p>
      </dgm:t>
    </dgm:pt>
    <dgm:pt modelId="{A401AAF9-E323-4D67-9711-D0EB79007A16}" type="sibTrans" cxnId="{9D6662F7-358E-4561-B4DA-D4008A95B4DD}">
      <dgm:prSet/>
      <dgm:spPr/>
      <dgm:t>
        <a:bodyPr/>
        <a:lstStyle/>
        <a:p>
          <a:endParaRPr lang="en-US"/>
        </a:p>
      </dgm:t>
    </dgm:pt>
    <dgm:pt modelId="{1150E9FE-51B0-4FFD-9132-F292C977BFD0}">
      <dgm:prSet phldrT="[Text]" phldr="0"/>
      <dgm:spPr/>
      <dgm:t>
        <a:bodyPr/>
        <a:lstStyle/>
        <a:p>
          <a:pPr rtl="0"/>
          <a:r>
            <a:rPr lang="en-US" dirty="0">
              <a:latin typeface="Amasis MT Pro Medium"/>
            </a:rPr>
            <a:t>Hardware Requirement</a:t>
          </a:r>
          <a:endParaRPr lang="en-US" dirty="0"/>
        </a:p>
      </dgm:t>
    </dgm:pt>
    <dgm:pt modelId="{0305CE3C-966B-459D-8AAD-1CA69E5E014E}" type="parTrans" cxnId="{589379A6-C508-4F07-A809-086F3AA9EADB}">
      <dgm:prSet/>
      <dgm:spPr/>
      <dgm:t>
        <a:bodyPr/>
        <a:lstStyle/>
        <a:p>
          <a:endParaRPr lang="en-US"/>
        </a:p>
      </dgm:t>
    </dgm:pt>
    <dgm:pt modelId="{012F53EF-5902-4D14-B3E4-BA04B0E3D32F}" type="sibTrans" cxnId="{589379A6-C508-4F07-A809-086F3AA9EADB}">
      <dgm:prSet/>
      <dgm:spPr/>
      <dgm:t>
        <a:bodyPr/>
        <a:lstStyle/>
        <a:p>
          <a:endParaRPr lang="en-US"/>
        </a:p>
      </dgm:t>
    </dgm:pt>
    <dgm:pt modelId="{901DAF17-7067-41FA-A90A-FF95FE72979E}">
      <dgm:prSet phldrT="[Text]" phldr="0"/>
      <dgm:spPr/>
      <dgm:t>
        <a:bodyPr/>
        <a:lstStyle/>
        <a:p>
          <a:pPr rtl="0"/>
          <a:r>
            <a:rPr lang="en-US" dirty="0">
              <a:latin typeface="Amasis MT Pro Medium"/>
            </a:rPr>
            <a:t>RAM:4GB,Hard disk:50GB</a:t>
          </a:r>
          <a:endParaRPr lang="en-US" dirty="0"/>
        </a:p>
      </dgm:t>
    </dgm:pt>
    <dgm:pt modelId="{FB9298CE-9D2E-4111-9666-A618960F3DAF}" type="parTrans" cxnId="{5D22FE53-020F-41AD-8A04-92F92FF3DBF2}">
      <dgm:prSet/>
      <dgm:spPr/>
      <dgm:t>
        <a:bodyPr/>
        <a:lstStyle/>
        <a:p>
          <a:endParaRPr lang="en-US"/>
        </a:p>
      </dgm:t>
    </dgm:pt>
    <dgm:pt modelId="{0FEB0521-D855-4B45-891A-0E60768F5666}" type="sibTrans" cxnId="{5D22FE53-020F-41AD-8A04-92F92FF3DBF2}">
      <dgm:prSet/>
      <dgm:spPr/>
      <dgm:t>
        <a:bodyPr/>
        <a:lstStyle/>
        <a:p>
          <a:endParaRPr lang="en-US"/>
        </a:p>
      </dgm:t>
    </dgm:pt>
    <dgm:pt modelId="{C8B011EC-57BA-444A-8EF2-ADFE63C538A5}">
      <dgm:prSet phldrT="[Text]" phldr="0"/>
      <dgm:spPr/>
      <dgm:t>
        <a:bodyPr/>
        <a:lstStyle/>
        <a:p>
          <a:pPr rtl="0"/>
          <a:r>
            <a:rPr lang="en-US" dirty="0">
              <a:latin typeface="Amasis MT Pro Medium"/>
            </a:rPr>
            <a:t>Dual core processor</a:t>
          </a:r>
          <a:endParaRPr lang="en-US" dirty="0"/>
        </a:p>
      </dgm:t>
    </dgm:pt>
    <dgm:pt modelId="{1238F164-815E-47A2-B974-78326075BD66}" type="parTrans" cxnId="{B7BE7357-4DEC-47AF-95D2-643245317674}">
      <dgm:prSet/>
      <dgm:spPr/>
      <dgm:t>
        <a:bodyPr/>
        <a:lstStyle/>
        <a:p>
          <a:endParaRPr lang="en-US"/>
        </a:p>
      </dgm:t>
    </dgm:pt>
    <dgm:pt modelId="{3CB3BA31-33CA-44CA-A096-F4A2C727E1A0}" type="sibTrans" cxnId="{B7BE7357-4DEC-47AF-95D2-643245317674}">
      <dgm:prSet/>
      <dgm:spPr/>
      <dgm:t>
        <a:bodyPr/>
        <a:lstStyle/>
        <a:p>
          <a:endParaRPr lang="en-US"/>
        </a:p>
      </dgm:t>
    </dgm:pt>
    <dgm:pt modelId="{888CF126-D364-4841-B7C0-1A063176F15E}">
      <dgm:prSet phldrT="[Text]" phldr="0"/>
      <dgm:spPr/>
      <dgm:t>
        <a:bodyPr/>
        <a:lstStyle/>
        <a:p>
          <a:r>
            <a:rPr lang="en-US" dirty="0" err="1">
              <a:latin typeface="Amasis MT Pro Medium"/>
            </a:rPr>
            <a:t>OS:Windows</a:t>
          </a:r>
          <a:r>
            <a:rPr lang="en-US" dirty="0">
              <a:latin typeface="Amasis MT Pro Medium"/>
            </a:rPr>
            <a:t>/Linux</a:t>
          </a:r>
          <a:endParaRPr lang="en-US" dirty="0"/>
        </a:p>
      </dgm:t>
    </dgm:pt>
    <dgm:pt modelId="{98762875-57D2-4467-9EA5-F5B6F7B8E877}" type="sibTrans" cxnId="{F919D875-84C8-488A-B9C0-8BD7768C438E}">
      <dgm:prSet/>
      <dgm:spPr/>
      <dgm:t>
        <a:bodyPr/>
        <a:lstStyle/>
        <a:p>
          <a:endParaRPr lang="en-US"/>
        </a:p>
      </dgm:t>
    </dgm:pt>
    <dgm:pt modelId="{17D656C3-2DC7-46AD-B34B-6A5A7BC8F413}" type="parTrans" cxnId="{F919D875-84C8-488A-B9C0-8BD7768C438E}">
      <dgm:prSet/>
      <dgm:spPr/>
      <dgm:t>
        <a:bodyPr/>
        <a:lstStyle/>
        <a:p>
          <a:endParaRPr lang="en-US"/>
        </a:p>
      </dgm:t>
    </dgm:pt>
    <dgm:pt modelId="{70AFEE61-5FB9-4BE0-B1FA-EC8704BBA6E8}">
      <dgm:prSet phldrT="[Text]" phldr="0"/>
      <dgm:spPr/>
      <dgm:t>
        <a:bodyPr/>
        <a:lstStyle/>
        <a:p>
          <a:r>
            <a:rPr lang="en-US" dirty="0" err="1">
              <a:latin typeface="Amasis MT Pro Medium"/>
            </a:rPr>
            <a:t>Language:Python</a:t>
          </a:r>
          <a:endParaRPr lang="en-US" dirty="0"/>
        </a:p>
      </dgm:t>
    </dgm:pt>
    <dgm:pt modelId="{57F6A59B-986E-4F31-8672-28D70E76B487}" type="sibTrans" cxnId="{3E2F2D1B-6D6E-4877-B7B4-FF1B60D02441}">
      <dgm:prSet/>
      <dgm:spPr/>
      <dgm:t>
        <a:bodyPr/>
        <a:lstStyle/>
        <a:p>
          <a:endParaRPr lang="en-US"/>
        </a:p>
      </dgm:t>
    </dgm:pt>
    <dgm:pt modelId="{3140D718-1DB0-446E-817D-C81F245D28F7}" type="parTrans" cxnId="{3E2F2D1B-6D6E-4877-B7B4-FF1B60D02441}">
      <dgm:prSet/>
      <dgm:spPr/>
      <dgm:t>
        <a:bodyPr/>
        <a:lstStyle/>
        <a:p>
          <a:endParaRPr lang="en-US"/>
        </a:p>
      </dgm:t>
    </dgm:pt>
    <dgm:pt modelId="{E5FA513D-E7F5-4899-BD3C-84A15CA7E9D1}" type="pres">
      <dgm:prSet presAssocID="{86999B63-FF13-4F75-9426-CF75FA5DC4C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73B78810-73CF-4275-92A7-B2C53A297D4B}" type="pres">
      <dgm:prSet presAssocID="{03495219-8FF9-444A-AD3C-20BCA89A0906}" presName="linNode" presStyleCnt="0"/>
      <dgm:spPr/>
    </dgm:pt>
    <dgm:pt modelId="{07830430-850D-4959-9CF0-B2C3C4209CFF}" type="pres">
      <dgm:prSet presAssocID="{03495219-8FF9-444A-AD3C-20BCA89A0906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A1D0E9-3581-4323-97E6-97AC9A6F0E75}" type="pres">
      <dgm:prSet presAssocID="{03495219-8FF9-444A-AD3C-20BCA89A0906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D7E231D-4646-4B28-9907-D091A8A3A4B1}" type="pres">
      <dgm:prSet presAssocID="{A401AAF9-E323-4D67-9711-D0EB79007A16}" presName="spacing" presStyleCnt="0"/>
      <dgm:spPr/>
    </dgm:pt>
    <dgm:pt modelId="{9E8E9741-F2C8-4BB6-9ADC-121F5FA5E4E9}" type="pres">
      <dgm:prSet presAssocID="{1150E9FE-51B0-4FFD-9132-F292C977BFD0}" presName="linNode" presStyleCnt="0"/>
      <dgm:spPr/>
    </dgm:pt>
    <dgm:pt modelId="{3BF880FE-E637-48CD-9CB3-36EF00A9D711}" type="pres">
      <dgm:prSet presAssocID="{1150E9FE-51B0-4FFD-9132-F292C977BFD0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8EC4B2D-D412-4D1B-8618-8757939CE01D}" type="pres">
      <dgm:prSet presAssocID="{1150E9FE-51B0-4FFD-9132-F292C977BFD0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33B0793-3A45-4CCF-B681-32AE5298CB45}" type="presOf" srcId="{901DAF17-7067-41FA-A90A-FF95FE72979E}" destId="{88EC4B2D-D412-4D1B-8618-8757939CE01D}" srcOrd="0" destOrd="0" presId="urn:microsoft.com/office/officeart/2005/8/layout/vList6"/>
    <dgm:cxn modelId="{F919D875-84C8-488A-B9C0-8BD7768C438E}" srcId="{03495219-8FF9-444A-AD3C-20BCA89A0906}" destId="{888CF126-D364-4841-B7C0-1A063176F15E}" srcOrd="1" destOrd="0" parTransId="{17D656C3-2DC7-46AD-B34B-6A5A7BC8F413}" sibTransId="{98762875-57D2-4467-9EA5-F5B6F7B8E877}"/>
    <dgm:cxn modelId="{E7BFA033-3FF0-4ED6-8C0D-92F2486287A4}" type="presOf" srcId="{03495219-8FF9-444A-AD3C-20BCA89A0906}" destId="{07830430-850D-4959-9CF0-B2C3C4209CFF}" srcOrd="0" destOrd="0" presId="urn:microsoft.com/office/officeart/2005/8/layout/vList6"/>
    <dgm:cxn modelId="{B7BE7357-4DEC-47AF-95D2-643245317674}" srcId="{1150E9FE-51B0-4FFD-9132-F292C977BFD0}" destId="{C8B011EC-57BA-444A-8EF2-ADFE63C538A5}" srcOrd="1" destOrd="0" parTransId="{1238F164-815E-47A2-B974-78326075BD66}" sibTransId="{3CB3BA31-33CA-44CA-A096-F4A2C727E1A0}"/>
    <dgm:cxn modelId="{591DA714-B7B3-47EC-9503-40C2BEFAD62D}" type="presOf" srcId="{1150E9FE-51B0-4FFD-9132-F292C977BFD0}" destId="{3BF880FE-E637-48CD-9CB3-36EF00A9D711}" srcOrd="0" destOrd="0" presId="urn:microsoft.com/office/officeart/2005/8/layout/vList6"/>
    <dgm:cxn modelId="{589379A6-C508-4F07-A809-086F3AA9EADB}" srcId="{86999B63-FF13-4F75-9426-CF75FA5DC4C1}" destId="{1150E9FE-51B0-4FFD-9132-F292C977BFD0}" srcOrd="1" destOrd="0" parTransId="{0305CE3C-966B-459D-8AAD-1CA69E5E014E}" sibTransId="{012F53EF-5902-4D14-B3E4-BA04B0E3D32F}"/>
    <dgm:cxn modelId="{8C14B260-C434-482A-B5D9-F87C60D5BB93}" type="presOf" srcId="{888CF126-D364-4841-B7C0-1A063176F15E}" destId="{ACA1D0E9-3581-4323-97E6-97AC9A6F0E75}" srcOrd="0" destOrd="1" presId="urn:microsoft.com/office/officeart/2005/8/layout/vList6"/>
    <dgm:cxn modelId="{3E2F2D1B-6D6E-4877-B7B4-FF1B60D02441}" srcId="{03495219-8FF9-444A-AD3C-20BCA89A0906}" destId="{70AFEE61-5FB9-4BE0-B1FA-EC8704BBA6E8}" srcOrd="0" destOrd="0" parTransId="{3140D718-1DB0-446E-817D-C81F245D28F7}" sibTransId="{57F6A59B-986E-4F31-8672-28D70E76B487}"/>
    <dgm:cxn modelId="{5D22FE53-020F-41AD-8A04-92F92FF3DBF2}" srcId="{1150E9FE-51B0-4FFD-9132-F292C977BFD0}" destId="{901DAF17-7067-41FA-A90A-FF95FE72979E}" srcOrd="0" destOrd="0" parTransId="{FB9298CE-9D2E-4111-9666-A618960F3DAF}" sibTransId="{0FEB0521-D855-4B45-891A-0E60768F5666}"/>
    <dgm:cxn modelId="{67331B06-15A8-496B-96E0-21AC6442B6A3}" type="presOf" srcId="{70AFEE61-5FB9-4BE0-B1FA-EC8704BBA6E8}" destId="{ACA1D0E9-3581-4323-97E6-97AC9A6F0E75}" srcOrd="0" destOrd="0" presId="urn:microsoft.com/office/officeart/2005/8/layout/vList6"/>
    <dgm:cxn modelId="{C4BE7FE1-2057-4926-999C-43BFCB300E4F}" type="presOf" srcId="{C8B011EC-57BA-444A-8EF2-ADFE63C538A5}" destId="{88EC4B2D-D412-4D1B-8618-8757939CE01D}" srcOrd="0" destOrd="1" presId="urn:microsoft.com/office/officeart/2005/8/layout/vList6"/>
    <dgm:cxn modelId="{9D6662F7-358E-4561-B4DA-D4008A95B4DD}" srcId="{86999B63-FF13-4F75-9426-CF75FA5DC4C1}" destId="{03495219-8FF9-444A-AD3C-20BCA89A0906}" srcOrd="0" destOrd="0" parTransId="{DDCDEEDA-C95D-434C-99E4-F53449E5657C}" sibTransId="{A401AAF9-E323-4D67-9711-D0EB79007A16}"/>
    <dgm:cxn modelId="{5D873C51-ACF0-40B1-AFA7-F94847911AC8}" type="presOf" srcId="{86999B63-FF13-4F75-9426-CF75FA5DC4C1}" destId="{E5FA513D-E7F5-4899-BD3C-84A15CA7E9D1}" srcOrd="0" destOrd="0" presId="urn:microsoft.com/office/officeart/2005/8/layout/vList6"/>
    <dgm:cxn modelId="{CA314B34-F22D-4FFA-8B3C-7699726AB778}" type="presParOf" srcId="{E5FA513D-E7F5-4899-BD3C-84A15CA7E9D1}" destId="{73B78810-73CF-4275-92A7-B2C53A297D4B}" srcOrd="0" destOrd="0" presId="urn:microsoft.com/office/officeart/2005/8/layout/vList6"/>
    <dgm:cxn modelId="{142D57DB-056E-4FEA-A885-1E1C795C9495}" type="presParOf" srcId="{73B78810-73CF-4275-92A7-B2C53A297D4B}" destId="{07830430-850D-4959-9CF0-B2C3C4209CFF}" srcOrd="0" destOrd="0" presId="urn:microsoft.com/office/officeart/2005/8/layout/vList6"/>
    <dgm:cxn modelId="{4A5A98A0-E49E-40E1-A0C8-0051ACB41826}" type="presParOf" srcId="{73B78810-73CF-4275-92A7-B2C53A297D4B}" destId="{ACA1D0E9-3581-4323-97E6-97AC9A6F0E75}" srcOrd="1" destOrd="0" presId="urn:microsoft.com/office/officeart/2005/8/layout/vList6"/>
    <dgm:cxn modelId="{056F6BAE-0A28-4B0A-BD89-143AB106E474}" type="presParOf" srcId="{E5FA513D-E7F5-4899-BD3C-84A15CA7E9D1}" destId="{2D7E231D-4646-4B28-9907-D091A8A3A4B1}" srcOrd="1" destOrd="0" presId="urn:microsoft.com/office/officeart/2005/8/layout/vList6"/>
    <dgm:cxn modelId="{E99F3C5E-38D9-4875-82A2-E4EAA4E333C8}" type="presParOf" srcId="{E5FA513D-E7F5-4899-BD3C-84A15CA7E9D1}" destId="{9E8E9741-F2C8-4BB6-9ADC-121F5FA5E4E9}" srcOrd="2" destOrd="0" presId="urn:microsoft.com/office/officeart/2005/8/layout/vList6"/>
    <dgm:cxn modelId="{5EE5C932-DA56-44C7-8516-CD3A867792FA}" type="presParOf" srcId="{9E8E9741-F2C8-4BB6-9ADC-121F5FA5E4E9}" destId="{3BF880FE-E637-48CD-9CB3-36EF00A9D711}" srcOrd="0" destOrd="0" presId="urn:microsoft.com/office/officeart/2005/8/layout/vList6"/>
    <dgm:cxn modelId="{47323FCA-A6D9-4954-AE71-EBA59137A4CB}" type="presParOf" srcId="{9E8E9741-F2C8-4BB6-9ADC-121F5FA5E4E9}" destId="{88EC4B2D-D412-4D1B-8618-8757939CE01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1D0E9-3581-4323-97E6-97AC9A6F0E75}">
      <dsp:nvSpPr>
        <dsp:cNvPr id="0" name=""/>
        <dsp:cNvSpPr/>
      </dsp:nvSpPr>
      <dsp:spPr>
        <a:xfrm>
          <a:off x="2863969" y="551"/>
          <a:ext cx="4295953" cy="21519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err="1">
              <a:latin typeface="Amasis MT Pro Medium"/>
            </a:rPr>
            <a:t>Language:Python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err="1">
              <a:latin typeface="Amasis MT Pro Medium"/>
            </a:rPr>
            <a:t>OS:Windows</a:t>
          </a:r>
          <a:r>
            <a:rPr lang="en-US" sz="2200" kern="1200" dirty="0">
              <a:latin typeface="Amasis MT Pro Medium"/>
            </a:rPr>
            <a:t>/Linux</a:t>
          </a:r>
          <a:endParaRPr lang="en-US" sz="2200" kern="1200" dirty="0"/>
        </a:p>
      </dsp:txBody>
      <dsp:txXfrm>
        <a:off x="2863969" y="269547"/>
        <a:ext cx="3488964" cy="1613978"/>
      </dsp:txXfrm>
    </dsp:sp>
    <dsp:sp modelId="{07830430-850D-4959-9CF0-B2C3C4209CFF}">
      <dsp:nvSpPr>
        <dsp:cNvPr id="0" name=""/>
        <dsp:cNvSpPr/>
      </dsp:nvSpPr>
      <dsp:spPr>
        <a:xfrm>
          <a:off x="0" y="551"/>
          <a:ext cx="2863969" cy="2151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/>
              <a:cs typeface="Times New Roman"/>
            </a:rPr>
            <a:t>Software Requiremen</a:t>
          </a:r>
          <a:r>
            <a:rPr lang="en-US" sz="1800" kern="1200" dirty="0">
              <a:latin typeface="Amasis MT Pro Medium"/>
            </a:rPr>
            <a:t>t</a:t>
          </a:r>
          <a:endParaRPr lang="en-US" sz="1800" kern="1200" dirty="0"/>
        </a:p>
      </dsp:txBody>
      <dsp:txXfrm>
        <a:off x="105051" y="105602"/>
        <a:ext cx="2653867" cy="1941868"/>
      </dsp:txXfrm>
    </dsp:sp>
    <dsp:sp modelId="{88EC4B2D-D412-4D1B-8618-8757939CE01D}">
      <dsp:nvSpPr>
        <dsp:cNvPr id="0" name=""/>
        <dsp:cNvSpPr/>
      </dsp:nvSpPr>
      <dsp:spPr>
        <a:xfrm>
          <a:off x="2863969" y="2367719"/>
          <a:ext cx="4295953" cy="21519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>
              <a:latin typeface="Amasis MT Pro Medium"/>
            </a:rPr>
            <a:t>RAM:4GB,Hard disk:50GB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>
              <a:latin typeface="Amasis MT Pro Medium"/>
            </a:rPr>
            <a:t>Dual core processor</a:t>
          </a:r>
          <a:endParaRPr lang="en-US" sz="2200" kern="1200" dirty="0"/>
        </a:p>
      </dsp:txBody>
      <dsp:txXfrm>
        <a:off x="2863969" y="2636715"/>
        <a:ext cx="3488964" cy="1613978"/>
      </dsp:txXfrm>
    </dsp:sp>
    <dsp:sp modelId="{3BF880FE-E637-48CD-9CB3-36EF00A9D711}">
      <dsp:nvSpPr>
        <dsp:cNvPr id="0" name=""/>
        <dsp:cNvSpPr/>
      </dsp:nvSpPr>
      <dsp:spPr>
        <a:xfrm>
          <a:off x="0" y="2367719"/>
          <a:ext cx="2863969" cy="2151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Amasis MT Pro Medium"/>
            </a:rPr>
            <a:t>Hardware Requirement</a:t>
          </a:r>
          <a:endParaRPr lang="en-US" sz="1800" kern="1200" dirty="0"/>
        </a:p>
      </dsp:txBody>
      <dsp:txXfrm>
        <a:off x="105051" y="2472770"/>
        <a:ext cx="2653867" cy="1941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8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3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9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1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9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7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4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19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3.svg"/><Relationship Id="rId10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462919E4-C488-4107-9EF1-66152F848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0BF79732-4088-424C-A653-4534E43894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15DD4FDD-37A6-4700-8C33-322F14D7E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05343" cy="371409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5400" kern="1200" dirty="0"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336F6BB4-DB04-4612-B7DF-8C6A5B5178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3700" y="952499"/>
            <a:ext cx="4785108" cy="51053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BATCH-11</a:t>
            </a: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Khushi Verma (217Z1A1225)</a:t>
            </a:r>
          </a:p>
          <a:p>
            <a:pPr marL="342900" indent="-342900"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Sajjal Swathi  (217Z1A1250)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Kommula Akshay (227Z5A1205)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9F8D01F8-1A7E-4F72-89A5-D2B91E0F85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mage">
            <a:extLst>
              <a:ext uri="{FF2B5EF4-FFF2-40B4-BE49-F238E27FC236}">
                <a16:creationId xmlns="" xmlns:a16="http://schemas.microsoft.com/office/drawing/2014/main" id="{637A7A2B-4BAC-C873-D9D0-75C46216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6" y="673772"/>
            <a:ext cx="5506531" cy="5635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40D05F5-7BD8-01BC-D243-79DA3908FADA}"/>
              </a:ext>
            </a:extLst>
          </p:cNvPr>
          <p:cNvSpPr txBox="1"/>
          <p:nvPr/>
        </p:nvSpPr>
        <p:spPr>
          <a:xfrm>
            <a:off x="7063963" y="1329070"/>
            <a:ext cx="468501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ea typeface="+mn-lt"/>
                <a:cs typeface="+mn-lt"/>
              </a:rPr>
              <a:t>   </a:t>
            </a:r>
            <a:r>
              <a:rPr lang="en-US" sz="5400" b="1" dirty="0">
                <a:solidFill>
                  <a:schemeClr val="accent1"/>
                </a:solidFill>
                <a:ea typeface="+mn-lt"/>
                <a:cs typeface="+mn-lt"/>
              </a:rPr>
              <a:t>CRYPTO </a:t>
            </a:r>
          </a:p>
          <a:p>
            <a:r>
              <a:rPr lang="en-US" sz="5400" b="1" dirty="0">
                <a:solidFill>
                  <a:schemeClr val="accent1"/>
                </a:solidFill>
                <a:ea typeface="+mn-lt"/>
                <a:cs typeface="+mn-lt"/>
              </a:rPr>
              <a:t>ASSIST BOT</a:t>
            </a:r>
          </a:p>
          <a:p>
            <a:pPr algn="l"/>
            <a:endParaRPr lang="en-US" dirty="0"/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="" xmlns:a16="http://schemas.microsoft.com/office/drawing/2014/main" id="{AA4B571C-CA27-1B52-0BE8-3049047E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463" y="2606"/>
            <a:ext cx="2113113" cy="9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oard with a sign and various objects around it&#10;&#10;Description automatically generated">
            <a:extLst>
              <a:ext uri="{FF2B5EF4-FFF2-40B4-BE49-F238E27FC236}">
                <a16:creationId xmlns="" xmlns:a16="http://schemas.microsoft.com/office/drawing/2014/main" id="{D9F17324-1979-AF22-263A-CA3C2AAD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58" y="693336"/>
            <a:ext cx="7503182" cy="5533483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="" xmlns:a16="http://schemas.microsoft.com/office/drawing/2014/main" id="{AA4B571C-CA27-1B52-0BE8-3049047E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463" y="2606"/>
            <a:ext cx="2113113" cy="9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D2001A2-A5E2-CE1F-9E47-30F088C7DFBF}"/>
              </a:ext>
            </a:extLst>
          </p:cNvPr>
          <p:cNvSpPr txBox="1"/>
          <p:nvPr/>
        </p:nvSpPr>
        <p:spPr>
          <a:xfrm>
            <a:off x="779720" y="708837"/>
            <a:ext cx="36150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latin typeface="Times New Roman"/>
                <a:cs typeface="Times New Roman"/>
              </a:rPr>
              <a:t>OUTLINE</a:t>
            </a:r>
          </a:p>
          <a:p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122" name="Arrow: Chevron 121">
            <a:extLst>
              <a:ext uri="{FF2B5EF4-FFF2-40B4-BE49-F238E27FC236}">
                <a16:creationId xmlns="" xmlns:a16="http://schemas.microsoft.com/office/drawing/2014/main" id="{E96DFE97-CF55-7B3A-E240-4F82BBAD9571}"/>
              </a:ext>
            </a:extLst>
          </p:cNvPr>
          <p:cNvSpPr/>
          <p:nvPr/>
        </p:nvSpPr>
        <p:spPr>
          <a:xfrm>
            <a:off x="2292687" y="2084049"/>
            <a:ext cx="3608717" cy="575094"/>
          </a:xfrm>
          <a:prstGeom prst="chevron">
            <a:avLst/>
          </a:prstGeom>
          <a:solidFill>
            <a:srgbClr val="63BF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123" name="Arrow: Chevron 122">
            <a:extLst>
              <a:ext uri="{FF2B5EF4-FFF2-40B4-BE49-F238E27FC236}">
                <a16:creationId xmlns="" xmlns:a16="http://schemas.microsoft.com/office/drawing/2014/main" id="{019B9887-35FB-5A44-DFD6-CF420143C292}"/>
              </a:ext>
            </a:extLst>
          </p:cNvPr>
          <p:cNvSpPr/>
          <p:nvPr/>
        </p:nvSpPr>
        <p:spPr>
          <a:xfrm>
            <a:off x="524272" y="1307671"/>
            <a:ext cx="2789207" cy="603848"/>
          </a:xfrm>
          <a:prstGeom prst="chevron">
            <a:avLst/>
          </a:prstGeom>
          <a:solidFill>
            <a:srgbClr val="46BD6D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ABSTRACT</a:t>
            </a:r>
          </a:p>
        </p:txBody>
      </p:sp>
      <p:sp>
        <p:nvSpPr>
          <p:cNvPr id="124" name="Arrow: Chevron 123">
            <a:extLst>
              <a:ext uri="{FF2B5EF4-FFF2-40B4-BE49-F238E27FC236}">
                <a16:creationId xmlns="" xmlns:a16="http://schemas.microsoft.com/office/drawing/2014/main" id="{F35F7651-1011-5DDF-71D3-C8A9C648E414}"/>
              </a:ext>
            </a:extLst>
          </p:cNvPr>
          <p:cNvSpPr/>
          <p:nvPr/>
        </p:nvSpPr>
        <p:spPr>
          <a:xfrm>
            <a:off x="3414120" y="2874805"/>
            <a:ext cx="4241320" cy="560717"/>
          </a:xfrm>
          <a:prstGeom prst="chevron">
            <a:avLst/>
          </a:prstGeom>
          <a:solidFill>
            <a:srgbClr val="63BF77">
              <a:alpha val="5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EXISTING SYSTEM</a:t>
            </a:r>
          </a:p>
        </p:txBody>
      </p:sp>
      <p:sp>
        <p:nvSpPr>
          <p:cNvPr id="125" name="Arrow: Chevron 124">
            <a:extLst>
              <a:ext uri="{FF2B5EF4-FFF2-40B4-BE49-F238E27FC236}">
                <a16:creationId xmlns="" xmlns:a16="http://schemas.microsoft.com/office/drawing/2014/main" id="{F83D67A3-C56D-75F0-CC4E-E5454796856A}"/>
              </a:ext>
            </a:extLst>
          </p:cNvPr>
          <p:cNvSpPr/>
          <p:nvPr/>
        </p:nvSpPr>
        <p:spPr>
          <a:xfrm>
            <a:off x="5139403" y="3651180"/>
            <a:ext cx="4241320" cy="560717"/>
          </a:xfrm>
          <a:prstGeom prst="chevron">
            <a:avLst/>
          </a:prstGeom>
          <a:solidFill>
            <a:srgbClr val="63BF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PROPOSED SYSTEM</a:t>
            </a:r>
          </a:p>
        </p:txBody>
      </p:sp>
      <p:sp>
        <p:nvSpPr>
          <p:cNvPr id="126" name="Arrow: Chevron 125">
            <a:extLst>
              <a:ext uri="{FF2B5EF4-FFF2-40B4-BE49-F238E27FC236}">
                <a16:creationId xmlns="" xmlns:a16="http://schemas.microsoft.com/office/drawing/2014/main" id="{96C2E540-7696-5A5E-30E1-9D05842CC697}"/>
              </a:ext>
            </a:extLst>
          </p:cNvPr>
          <p:cNvSpPr/>
          <p:nvPr/>
        </p:nvSpPr>
        <p:spPr>
          <a:xfrm>
            <a:off x="6778422" y="4456313"/>
            <a:ext cx="4241320" cy="790755"/>
          </a:xfrm>
          <a:prstGeom prst="chevron">
            <a:avLst/>
          </a:prstGeom>
          <a:solidFill>
            <a:srgbClr val="1F993B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REQUIREMENT SPECIFICATION</a:t>
            </a:r>
          </a:p>
        </p:txBody>
      </p:sp>
      <p:sp>
        <p:nvSpPr>
          <p:cNvPr id="127" name="Arrow: Chevron 126">
            <a:extLst>
              <a:ext uri="{FF2B5EF4-FFF2-40B4-BE49-F238E27FC236}">
                <a16:creationId xmlns="" xmlns:a16="http://schemas.microsoft.com/office/drawing/2014/main" id="{DA609C66-FFE2-7FEE-24FE-695D8A5DECC7}"/>
              </a:ext>
            </a:extLst>
          </p:cNvPr>
          <p:cNvSpPr/>
          <p:nvPr/>
        </p:nvSpPr>
        <p:spPr>
          <a:xfrm>
            <a:off x="7957366" y="5505859"/>
            <a:ext cx="4241320" cy="575094"/>
          </a:xfrm>
          <a:prstGeom prst="chevron">
            <a:avLst/>
          </a:prstGeom>
          <a:solidFill>
            <a:srgbClr val="63BF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4A2F7EF-B7A9-1C6B-61DA-C86B79518EDB}"/>
              </a:ext>
            </a:extLst>
          </p:cNvPr>
          <p:cNvSpPr txBox="1"/>
          <p:nvPr/>
        </p:nvSpPr>
        <p:spPr>
          <a:xfrm>
            <a:off x="1293627" y="1506278"/>
            <a:ext cx="372139" cy="21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="" xmlns:a16="http://schemas.microsoft.com/office/drawing/2014/main" id="{477359EC-F9F9-E1DE-7BDD-E74E5A06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463" y="2606"/>
            <a:ext cx="2113113" cy="900563"/>
          </a:xfrm>
          <a:prstGeom prst="rect">
            <a:avLst/>
          </a:prstGeom>
        </p:spPr>
      </p:pic>
      <p:pic>
        <p:nvPicPr>
          <p:cNvPr id="8" name="Graphic 7" descr="Bullseye with solid fill">
            <a:extLst>
              <a:ext uri="{FF2B5EF4-FFF2-40B4-BE49-F238E27FC236}">
                <a16:creationId xmlns="" xmlns:a16="http://schemas.microsoft.com/office/drawing/2014/main" id="{AFBE46D9-97DA-D939-2EFE-83E054F4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254" y="3647536"/>
            <a:ext cx="2265871" cy="215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94A401-0FAE-C06A-7DD0-0BA1B36F955B}"/>
              </a:ext>
            </a:extLst>
          </p:cNvPr>
          <p:cNvSpPr txBox="1"/>
          <p:nvPr/>
        </p:nvSpPr>
        <p:spPr>
          <a:xfrm>
            <a:off x="620232" y="88605"/>
            <a:ext cx="32783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latin typeface="Times New Roman"/>
                <a:cs typeface="Times New Roman"/>
              </a:rPr>
              <a:t>ABSTRACT</a:t>
            </a:r>
            <a:endParaRPr lang="en-US" sz="3200" b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E1A49399-F613-87E3-DD5D-E0BAB996F4F7}"/>
              </a:ext>
            </a:extLst>
          </p:cNvPr>
          <p:cNvSpPr/>
          <p:nvPr/>
        </p:nvSpPr>
        <p:spPr>
          <a:xfrm>
            <a:off x="850604" y="978328"/>
            <a:ext cx="9388415" cy="73324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3CCFC104-AB24-B2E9-947B-42276C743D33}"/>
              </a:ext>
            </a:extLst>
          </p:cNvPr>
          <p:cNvSpPr/>
          <p:nvPr/>
        </p:nvSpPr>
        <p:spPr>
          <a:xfrm>
            <a:off x="850603" y="2042252"/>
            <a:ext cx="9388415" cy="7332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A9BEDAD8-93BD-3567-D6E7-C85FC1660138}"/>
              </a:ext>
            </a:extLst>
          </p:cNvPr>
          <p:cNvSpPr/>
          <p:nvPr/>
        </p:nvSpPr>
        <p:spPr>
          <a:xfrm>
            <a:off x="850604" y="3063044"/>
            <a:ext cx="9388415" cy="73324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DD1699F1-620E-DA36-96AA-3D5C4238E73D}"/>
              </a:ext>
            </a:extLst>
          </p:cNvPr>
          <p:cNvSpPr/>
          <p:nvPr/>
        </p:nvSpPr>
        <p:spPr>
          <a:xfrm>
            <a:off x="850603" y="4241988"/>
            <a:ext cx="9388415" cy="7332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FDD4AD54-F86C-17EB-C161-90BEB16C2924}"/>
              </a:ext>
            </a:extLst>
          </p:cNvPr>
          <p:cNvSpPr/>
          <p:nvPr/>
        </p:nvSpPr>
        <p:spPr>
          <a:xfrm>
            <a:off x="850604" y="5248403"/>
            <a:ext cx="9388415" cy="73324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B2EE238-A93D-55DE-D444-AE1186B66943}"/>
              </a:ext>
            </a:extLst>
          </p:cNvPr>
          <p:cNvSpPr txBox="1"/>
          <p:nvPr/>
        </p:nvSpPr>
        <p:spPr>
          <a:xfrm>
            <a:off x="844252" y="977994"/>
            <a:ext cx="93984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            BOT helps in estimating future Crypto currency prices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30310B0-8FEF-A209-4F36-FD48D93DD2FA}"/>
              </a:ext>
            </a:extLst>
          </p:cNvPr>
          <p:cNvSpPr txBox="1"/>
          <p:nvPr/>
        </p:nvSpPr>
        <p:spPr>
          <a:xfrm>
            <a:off x="894270" y="2178041"/>
            <a:ext cx="931752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          By comparing previous crypto prices by using Gold line Death line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467C774-545E-38F2-6949-F2640146E865}"/>
              </a:ext>
            </a:extLst>
          </p:cNvPr>
          <p:cNvSpPr txBox="1"/>
          <p:nvPr/>
        </p:nvSpPr>
        <p:spPr>
          <a:xfrm>
            <a:off x="903767" y="3118883"/>
            <a:ext cx="91971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             </a:t>
            </a:r>
            <a:r>
              <a:rPr lang="en-US" sz="2400" dirty="0" err="1">
                <a:latin typeface="Times New Roman"/>
                <a:cs typeface="Times New Roman"/>
              </a:rPr>
              <a:t>Retrives</a:t>
            </a:r>
            <a:r>
              <a:rPr lang="en-US" sz="2400" dirty="0">
                <a:latin typeface="Times New Roman"/>
                <a:cs typeface="Times New Roman"/>
              </a:rPr>
              <a:t> the data from Yahoo Finance and generates a chart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68D15E-71A8-9069-8B39-1DD8DC14B518}"/>
              </a:ext>
            </a:extLst>
          </p:cNvPr>
          <p:cNvSpPr txBox="1"/>
          <p:nvPr/>
        </p:nvSpPr>
        <p:spPr>
          <a:xfrm>
            <a:off x="921487" y="4341627"/>
            <a:ext cx="90908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          Optimizes trading strategies through reliable </a:t>
            </a:r>
            <a:r>
              <a:rPr lang="en-US" sz="2400" dirty="0" err="1">
                <a:latin typeface="Times New Roman"/>
                <a:cs typeface="Times New Roman"/>
              </a:rPr>
              <a:t>predicitions</a:t>
            </a:r>
            <a:r>
              <a:rPr lang="en-US" sz="2400" dirty="0">
                <a:latin typeface="Times New Roman"/>
                <a:cs typeface="Times New Roman"/>
              </a:rPr>
              <a:t> of prices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A200556-E67F-1B34-0FE8-F0E18FB42047}"/>
              </a:ext>
            </a:extLst>
          </p:cNvPr>
          <p:cNvSpPr txBox="1"/>
          <p:nvPr/>
        </p:nvSpPr>
        <p:spPr>
          <a:xfrm>
            <a:off x="886046" y="5298558"/>
            <a:ext cx="9161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           Bot gives user a flexibility to give instructions</a:t>
            </a:r>
          </a:p>
        </p:txBody>
      </p:sp>
      <p:pic>
        <p:nvPicPr>
          <p:cNvPr id="24" name="Picture 23" descr="A logo of a bitcoin&#10;&#10;Description automatically generated">
            <a:extLst>
              <a:ext uri="{FF2B5EF4-FFF2-40B4-BE49-F238E27FC236}">
                <a16:creationId xmlns="" xmlns:a16="http://schemas.microsoft.com/office/drawing/2014/main" id="{A91534B0-C50A-9F02-29B8-274726B9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21" y="6262688"/>
            <a:ext cx="682567" cy="601154"/>
          </a:xfrm>
          <a:prstGeom prst="rect">
            <a:avLst/>
          </a:prstGeom>
        </p:spPr>
      </p:pic>
      <p:pic>
        <p:nvPicPr>
          <p:cNvPr id="9" name="Graphic 8" descr="Coins with solid fill">
            <a:extLst>
              <a:ext uri="{FF2B5EF4-FFF2-40B4-BE49-F238E27FC236}">
                <a16:creationId xmlns="" xmlns:a16="http://schemas.microsoft.com/office/drawing/2014/main" id="{3578B743-8436-CAA1-8225-EFE53C91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271" y="3115573"/>
            <a:ext cx="914400" cy="756250"/>
          </a:xfrm>
          <a:prstGeom prst="rect">
            <a:avLst/>
          </a:prstGeom>
        </p:spPr>
      </p:pic>
      <p:pic>
        <p:nvPicPr>
          <p:cNvPr id="15" name="Graphic 14" descr="Coins with solid fill">
            <a:extLst>
              <a:ext uri="{FF2B5EF4-FFF2-40B4-BE49-F238E27FC236}">
                <a16:creationId xmlns="" xmlns:a16="http://schemas.microsoft.com/office/drawing/2014/main" id="{52426C13-4604-1DE9-4014-6F6B1402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894" y="4237007"/>
            <a:ext cx="943155" cy="741872"/>
          </a:xfrm>
          <a:prstGeom prst="rect">
            <a:avLst/>
          </a:prstGeom>
        </p:spPr>
      </p:pic>
      <p:pic>
        <p:nvPicPr>
          <p:cNvPr id="17" name="Graphic 16" descr="Coins with solid fill">
            <a:extLst>
              <a:ext uri="{FF2B5EF4-FFF2-40B4-BE49-F238E27FC236}">
                <a16:creationId xmlns="" xmlns:a16="http://schemas.microsoft.com/office/drawing/2014/main" id="{1F219CE8-B2B1-D869-BD87-C4A065BAB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270" y="5300931"/>
            <a:ext cx="943155" cy="741872"/>
          </a:xfrm>
          <a:prstGeom prst="rect">
            <a:avLst/>
          </a:prstGeom>
        </p:spPr>
      </p:pic>
      <p:pic>
        <p:nvPicPr>
          <p:cNvPr id="19" name="Graphic 18" descr="Coins with solid fill">
            <a:extLst>
              <a:ext uri="{FF2B5EF4-FFF2-40B4-BE49-F238E27FC236}">
                <a16:creationId xmlns="" xmlns:a16="http://schemas.microsoft.com/office/drawing/2014/main" id="{E852C694-8658-4438-2DF9-097BBA4B8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271" y="1965384"/>
            <a:ext cx="900023" cy="885645"/>
          </a:xfrm>
          <a:prstGeom prst="rect">
            <a:avLst/>
          </a:prstGeom>
        </p:spPr>
      </p:pic>
      <p:pic>
        <p:nvPicPr>
          <p:cNvPr id="20" name="Graphic 19" descr="Coins with solid fill">
            <a:extLst>
              <a:ext uri="{FF2B5EF4-FFF2-40B4-BE49-F238E27FC236}">
                <a16:creationId xmlns="" xmlns:a16="http://schemas.microsoft.com/office/drawing/2014/main" id="{9222D22F-D696-8549-1ACE-47727F0DA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138" y="901459"/>
            <a:ext cx="900023" cy="885645"/>
          </a:xfrm>
          <a:prstGeom prst="rect">
            <a:avLst/>
          </a:prstGeom>
        </p:spPr>
      </p:pic>
      <p:pic>
        <p:nvPicPr>
          <p:cNvPr id="22" name="Picture 21" descr="A close-up of a logo&#10;&#10;Description automatically generated">
            <a:extLst>
              <a:ext uri="{FF2B5EF4-FFF2-40B4-BE49-F238E27FC236}">
                <a16:creationId xmlns="" xmlns:a16="http://schemas.microsoft.com/office/drawing/2014/main" id="{C45A874F-A93D-216A-22A1-8C91E6FD6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463" y="2606"/>
            <a:ext cx="2113113" cy="9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55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1FF82B7-C9F2-8CA4-AA82-23E2651CB973}"/>
              </a:ext>
            </a:extLst>
          </p:cNvPr>
          <p:cNvSpPr txBox="1"/>
          <p:nvPr/>
        </p:nvSpPr>
        <p:spPr>
          <a:xfrm>
            <a:off x="584790" y="106326"/>
            <a:ext cx="41466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latin typeface="Times New Roman"/>
                <a:cs typeface="Times New Roman"/>
              </a:rPr>
              <a:t>INTRODUCTION</a:t>
            </a:r>
          </a:p>
        </p:txBody>
      </p:sp>
      <p:pic>
        <p:nvPicPr>
          <p:cNvPr id="7" name="Picture 6" descr="Image">
            <a:extLst>
              <a:ext uri="{FF2B5EF4-FFF2-40B4-BE49-F238E27FC236}">
                <a16:creationId xmlns="" xmlns:a16="http://schemas.microsoft.com/office/drawing/2014/main" id="{8C3945E1-FDEF-73C1-800F-A8C22B00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27" y="905774"/>
            <a:ext cx="5492151" cy="4730153"/>
          </a:xfrm>
          <a:prstGeom prst="rect">
            <a:avLst/>
          </a:prstGeom>
        </p:spPr>
      </p:pic>
      <p:pic>
        <p:nvPicPr>
          <p:cNvPr id="3" name="Graphic 2" descr="Network with solid fill">
            <a:extLst>
              <a:ext uri="{FF2B5EF4-FFF2-40B4-BE49-F238E27FC236}">
                <a16:creationId xmlns="" xmlns:a16="http://schemas.microsoft.com/office/drawing/2014/main" id="{0B2F88B8-4DE7-9319-E55D-29E82F38C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273" y="3489385"/>
            <a:ext cx="900022" cy="928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36D216-B6C1-4404-B0C6-55CCD8E15424}"/>
              </a:ext>
            </a:extLst>
          </p:cNvPr>
          <p:cNvSpPr txBox="1"/>
          <p:nvPr/>
        </p:nvSpPr>
        <p:spPr>
          <a:xfrm>
            <a:off x="1134139" y="1240465"/>
            <a:ext cx="45011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Simplifies crypto trading and with advanced algorithms.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1" name="Graphic 10" descr="Bar chart with solid fill">
            <a:extLst>
              <a:ext uri="{FF2B5EF4-FFF2-40B4-BE49-F238E27FC236}">
                <a16:creationId xmlns="" xmlns:a16="http://schemas.microsoft.com/office/drawing/2014/main" id="{73DBEA0E-087A-5A63-66A1-81F3794FB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271" y="243983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DF5B274-4014-D0A2-B176-262BABA10C30}"/>
              </a:ext>
            </a:extLst>
          </p:cNvPr>
          <p:cNvSpPr txBox="1"/>
          <p:nvPr/>
        </p:nvSpPr>
        <p:spPr>
          <a:xfrm>
            <a:off x="1431717" y="3535826"/>
            <a:ext cx="43593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Designed for all trader levels with an easy-to-use interface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Graphic 13" descr="Handshake with solid fill">
            <a:extLst>
              <a:ext uri="{FF2B5EF4-FFF2-40B4-BE49-F238E27FC236}">
                <a16:creationId xmlns="" xmlns:a16="http://schemas.microsoft.com/office/drawing/2014/main" id="{9A03F309-9BE8-5029-3EFC-4BC5EF6FF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668" y="4725838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7E849FB-122E-A869-5169-64374CD28E44}"/>
              </a:ext>
            </a:extLst>
          </p:cNvPr>
          <p:cNvSpPr txBox="1"/>
          <p:nvPr/>
        </p:nvSpPr>
        <p:spPr>
          <a:xfrm>
            <a:off x="1434058" y="4809393"/>
            <a:ext cx="41998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Provides intelligent trading tips and market insights.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6" name="Graphic 15" descr="Robot with solid fill">
            <a:extLst>
              <a:ext uri="{FF2B5EF4-FFF2-40B4-BE49-F238E27FC236}">
                <a16:creationId xmlns="" xmlns:a16="http://schemas.microsoft.com/office/drawing/2014/main" id="{54AB77DC-E37C-A0A3-6A45-876356065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894" y="117463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B43DB4-A38C-BE68-9597-B4ED98E6E9C3}"/>
              </a:ext>
            </a:extLst>
          </p:cNvPr>
          <p:cNvSpPr txBox="1"/>
          <p:nvPr/>
        </p:nvSpPr>
        <p:spPr>
          <a:xfrm>
            <a:off x="1183289" y="2470899"/>
            <a:ext cx="395176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Automates trading tasks and offers 24/7 market monitoring.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8" name="Picture 17" descr="A close-up of a logo&#10;&#10;Description automatically generated">
            <a:extLst>
              <a:ext uri="{FF2B5EF4-FFF2-40B4-BE49-F238E27FC236}">
                <a16:creationId xmlns="" xmlns:a16="http://schemas.microsoft.com/office/drawing/2014/main" id="{0BCE32BE-1AA3-BDDC-26E9-5338373451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6463" y="2606"/>
            <a:ext cx="2113113" cy="9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6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B00A26AB-E1BA-4180-829A-BF134BA81B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and chart with text&#10;&#10;Description automatically generated">
            <a:extLst>
              <a:ext uri="{FF2B5EF4-FFF2-40B4-BE49-F238E27FC236}">
                <a16:creationId xmlns="" xmlns:a16="http://schemas.microsoft.com/office/drawing/2014/main" id="{918C7692-12A9-CF85-78FB-08E044D41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8215" y="914400"/>
            <a:ext cx="486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AutoShape 5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DBAUIDASIAAhEBAxEB/8QAHQAAAQUBAQEBAAAAAAAAAAAAAAIDBAUGBwEICf/EAFwQAAEDAgMEBAcJCggNAgcAAAMAAgQBBQYSEwcRIiMUITIzCDFCQ1JTYhUkQVFhY3JzgxY0cYGCkpOis8MJFyU1kaOx0xhEVFV0lKGywcLS4/Am0UVWV4Th4vP/xAAcAQABBQEBAQAAAAAAAAAAAAAAAgMEBQYBBwj/xAA7EQABAwMCAwQHBgQHAAAAAAAAAgMEARITBREUIjIhIzFSBhVBQlFyohYzU5Gx0gdDkvBhgqHBwuLy/9oADAMBAAIRAxEAPwD5QkVw5Cvk37mOlEtBCe8H3Hv9P5zT84tbhW8xwOYTfxrirLjI6TpaoyaflsItRZriMjmD3vI8nlr6O02e22eM6tpNXW+c+oLBjTJH4CfV/WLXWfHdllXMMK53GjADB3gNP94vnSDeCPc8kfIMMcemN+oMfM+s1FrpGGr9Y8C27Fd0nMiyb+Sg4kUkc4OX5whDkYMfq/Wd4rWRLYc7HPaebv8Aoghyu50DFmO4NwlHLAj+9n8sbzP41yLHeNJFxM+NIkseyPy2ZFXT8QEihfI91gDONmmNkX+8Gs/hjD+KNpV+ZZcKwmHlEoSRnIcYBsGPtkIQnLHkTb0tuK2W+i+jSI9byiut14H8zI9Y26H1O784uq7M9lVt2n32bbbptLs+F7faLbIudylzuZpjGTljAPUH0ghHqmw9H2X4BxJb71j7oW0S3ybYSR7l2WWcA4kwndjlk0x59PzgxrIT9TyLW2emwoWBFFnKZBKM7ZO8VWapTP6i519Q7Mtovg23PDD7TtQ2XYegfcnaCjtIIIDnkYgusj/GJh/Vj0x/V6ipP8F987DuIcU4O2q4bvNjw3EjjPcQMOwB7oT/ABOPqfWD5nzixz+ooQvG9yGwZ09am8jPMfMxI0qrs7o72V3rq1p8H+7XDYbO263G9hhWwVzHbINveAme4l1OPcTsD8v9GtNt+wzs82J4zsOHdnE2Fi6fGtOpeZtweOdEJMJ6tnYZprj5rziWdbWYdn4hmntkd+oCF0gmgwnzY1Fcbbr2jCZLkplDrK7f2mt8IDbbL20Xq2HdZYljgWCAO2QIICvPQYqe3XxrlG+OOu9+o/1afLDktrur1+2gdtIV/j3fQVcsnRksxGcbfQRKv13syCTb2Fz8witX2co2PK/se2mWRoebJ0wLHfGkOd4Sb/gV3RiJxkIneae9im9NhAfyxEJwesyJt9xpwdEjsZy+POmLA56jzGDY9nL/ADE48ElnMkD02em9V75sl7O8/MTJJEgjGseR72M8WdAijZM0BvezUkg/PzpfToQGaYxkJ+oqtL7tF49YWprnCrBZ0eKRkrU5j31zjUI9xkym6ZJL6sUfPnR3iLwsEJfLyfjSMiE0d8RbCZG1S9QnrVIhRdeO/UkjAzP23pdxBGATTjzaS/bYPIpDZypBzlRnovEIODv2j0+H8v6aY6/WJxmn7b0tsSs1dttw50MGpbuldHATUzzxxGD5nzij3McaK14he5WYZycEUzzE/P8AVqTZdNlpC+QyyZK1kZPdTU4O77vTTlwlRTW+SOPdYUpnS9TQi23QH3fean7tWTBGWXFuPSDGDco+HMKhqOPnY+bO13k+c09TvFnNYj39jvONaS1Day2Q5ArPhOG6lNzzzZXSCH4O3p73/s1STmacwm6SCV5zOBnLVm2QXS4wxZrjOead9zk65RY7OZovyDZ9orW+2CTbpII0y3RLUbJpkACXrk+sJzFXYaJBHUce6R7jLHqfesaVoan5avsQ2CTE6KR+FPccPM7crXe/6auojZWPucwxZowIb3kfcCAf82ttbrTDlSgviR7rcdRnBwcx6qrHiC6gewUeRFgs5eocEUYyfpFrRyIU0urMxLdJ0knMPVlFqIDBk9SfUThWelRsr9yE6vDTr6chT/cqz+RbL1l+Dg+BC0lGDKcVX+//AEfMsOe8dK6njXVcIbP8dSMFSdpgLS2lhYf3PBNNPjg15Gpk0xsIdhCfZjyLjkQxTuZHj98Tu3sYuu4fueDS320WnDuFZ06lrgV6RGuZpUl0uRR+/OMERg3jZ3nV85zCLyRiWtpaEIPX5URNW1q2LaZc4QJI4V0v0G1VB99vz9Lfqcz/ACcf7xUN2xNii6hNN6RdZ9vh8vpRmE0xj839WtnObedGk2uEB2OEyuvmlDiWaKPUHp+c1D1WYvoGGw26a3FmHLkZ+pr9FPLlE1NT0yfu2aavPWS6++Z9uE312DuA8SwrHLPeb9guJiodYhI4ASjvGAEgnYkZB+gqS/YyxZeoVstV7uUg8KyA6JBASuTQH6sajhuRbRHZC6SyJp+sJp8xVx7raayXk6SQj+8e8DM+mkLne0ebjVqu6iBmSwj47CVrnZnXh66Fr6P2NT00g2I8gX0HCJnH6ZMirrpiCYNvRmCg5/THzMirX5dCwaiOBUhNLo24h0+y+X+DAfaRziRLeQmoSJr6Y/0azR7xccmn0nyNPvFSnkFf5b1SyJTdS6jxXKe00so8IL9Qk5mQ/qONQn3OFl1BiI9/tvyKg1a/Gh5FXOPkqkSlCyJfn735IYGcGmz2FEPcpp+3JJk+sUOrUncoC3CShtFBzUL3eo9JSV5mokZBWx6jP8iQn4oByCaZJAwt9N6aHBtCdkhEF+4BdRvx5FHQAtCQhAC0JCEALQkL1tN7qU+OqAJztXojN+TJne9NkcTJTls419bbXvBSwLs92O2jFFpul7PeZlyt8bNKMPo/vjt6bMm9arwu9iOyvAOxr3Rwfg6JapVvuwI4JTCEIR466nAR5O8//CYfl8M+hivvknRGPtBCe1GL0Mnw3l+VIy769SXWlaec3K3wjaI+IMTWWxyCvGy5z48R5GeQwhKM/wCKmEJzu6b1IJQlj5H6m7Oxj/GlR8lfKJV/sUX1r4TvgvbN9j+ze34jwvNvRrhW5VgEfcZDCZx6fq9MemuJ4M274kwNYgWGy2qyM6PQlBzXwRvkcZM/GSqm0YxlNF1dGpxeIgpv7dvKRMNYVxlOtUc1msF0rpkPnOO1PJTc/T8b38tafEuyvabbcLTMVYhtN8DaakjkIaToABXU1GDJ0dhPmyJx23rarfbQGBN2hX6NFGevVaw8b/yKVH6wizeJLliG8slHuB8WXFlKje892kPrRn1jFZttp9g3Rc2q93LEfr/xFWCC8VqDMbhnDOWjM7JVxncZ+Z6vUVdfRPiXR4+m2qW/IPmW7uP9xWOFoWvAZJh4CiXLS1NSbNlkYOvM9DUH6wY1BvsKRCnMLIj21nSGb2BhHG9jP0fdqc30A517D1ljjlnYKWOafUePIyMzOR61k/D5BwGXKBhO5QYVSDH0q4k7fzY+7WWwvdZMG4PLHvMu18vvgd4tgUttnwzdEfiO6mGPglyn8sHrOX/3FfRColVU2on4VCR5mRqktQ+PUz3Fi6JDePooWSMcRGUOTUJEigJwf1emua4bhSTkf0e3MncvUyPf2F0yFCnVDpSIeH7UP0Gaep+8J5C1cAxeq1LGlzFu68TXXf8Ag/7iEutkJvr95eP0ELQmT3QfH0L3rV8mQMj6D9Aef9otpHx9ZsK2xljsRLldKS6gPPpST0IByeXHIwY9co/pkWRNNGx442pyI7NQjGHHn+zIm4rRncW/OjHrFYSjOMDzs+0Jyxr59W5efRWP4l1KxBHtE877Xbrazezl0JnlUi/Q1GK2k45xrdLPWyzL+SXa2EGcgGcA9TzfkewsbCuVOjaXSRgZqankf/0Sz3zWjhHIkEe+j9Qj38ef/wAGprEvHQirjX+4aJj7peJT5PR4TTPJqEOfn6hPnFR3GdKA98MdyIQYx9H4ODUGpcW4yZ0AxY8J5Oj94d52DGNZeUUb3vJ4vQZnXX5Bxhhe/aTNcfnP2iQ842ecUFhOD/tpBz5/NqJnJWAceavt8ai1IQniQ/Ur5CaUBxwkIQWFuJbh1f7oRzk9BjCZFFkkESQ8kcemPyGZ015H4khMOLHLAQhe5apAs8Q9FeykJtwAUu3yeiE6QOTpmp4t486iJ8c2SBmmMlWJsAmnLKkvKUuo/wBNMJfeP1EhAAhCF0BaQhCAPXKRFYSVKEPt5yDYoy02zOKyZtDwzDIPO2ReYQ3s+Sp2UquDbtbG61Pvzw1L7XDey+yFoPW6HimOdgXk5b+j8emuJ4t8Je4eEhfcG7KbhguLbLRdsRW4kqgpZOfUhGDeP5Gca6T/AAg901Nn2G7d6d6mTf6sY18aYKxTTAO0TDeMD2/pbbBPh3Do1SZNTTqMlGZ/g8SVq0VtymSnWVP8OZzkbTUs392tfP8AmfUPhk7GtmOz/ZvZbzgnB8W0S3XaschQkJWpB6fYJqL5g2YBo7ajgxjPOXy2U/rxrtPhK+FDYdsVrtGF7fhSVGhWqWO4EqeR3+oNmoP5tcZnYqg2q/Wq+4WsIrHPtBY8wD2vIbeRmR46voR71C0dh5uLY/1my9KXosuYvgOjY+6vDyaNuxSFV/8A8w/uyL88RMJqU0cjHEXVtp3hO7V9slgBhLF9zjHgjP0jQDHGAer6fLXL2EjgZpgHx+WRafIhyw8+9GtLe0bT+Ff7V7nZdkd12VWGwzaY0tt9u06s0fQ2Wl/LZy+ZqcbM/m1pMW46wAbC1wtVl2OmhPJEH/Kk81XyAczPqeL7NcPsMsghU47qBmv/APD+/wC7Vqa16tDTCYaxE/kamvMP1s438zu//OtXUWc4hvA3QTK0phx/iHVq3+b/AGHcORrKeMcr8JXm8StTtgJpgGP7MfbT2JWjt/RYzMHssz9PmDIcjyH+cfqKBY5VlHGPGu+IryDOT71hDZpv9vvFJu1MOVjsJZLdeRsz8yVOJ2/0Y11BMc6xeHrxIgzGEiEYB7+XrPZnYwa6FdcSyJ0aaK7bTSTmkJqMDCik6PKJp/Oae71fdrnVhcMl1CCPBZOK8mmOK/y11G2TsT2uPFEJuDsM6gNPpXI19P5zT1CK8guFJNQi8zlufIe9mSr10qwAo+jK/cpMlvyDpned+TU/MXMcP3IsWaAo5pIumTv2eQt7b7rGIJgpeK7mcHqwAJps/SEWmiOdpl9SYVsa3plRcp9uj5mcNfffw0QqX3XtnwHmbvqxoV7nMvwn+B8tSrjMjxiUjTsjpneMDLz8v1a8k28laBtw6Z3j5hOW8ZP6xMEPS8S9SRJ02jZ4z8f7Ni9DFKYb7hSOfcQmQfI1B/pCL53yH0KLkEFCA/opCbpHxSGeL2xsVS96k3I1HyHMpVz2M+B+T/kUP6tFHALjXHCtvRh9EI+R5bwcwf2irs69lXGTLayh5JyZPTIo+ei7kO2DmoT1q81EjOVD3kYuZAsPEnNX4kLzNRM5Duw5n4EjP8iQhNrcFi8/yIz/ACJCKvq7xpvIAt/2iQhITawFqVktzGdUh73/AEFCQugLSEIXQF50JCWgAQkL2njQA9ur1U+GlV0TwfodZe3DAsYjOul8hvrT5NSj0jYLhC2492u4YwreYxTW+fOo2WJj8lSDYzO9m/8AAxdr8KTDOHNguMcE37ZFbX4ZubYRJdTxpBCE1NUjKE5lX+RROMN5O8KidqDef1b77iK7Gx/hBpf8iYItta7njdNkfZk02U/ZvXxTMLQ0mpWUezf8a2G0zazjfadNCTF2I5F2Zb84ojz162DWNlHrKkPkv7ZH76qQ44hw5oenL0qEiKsduL85d/zbE5cBvJLqNnl0Hu/MTE0+vJITjyVenpR+PV8byM8XoLrfeFoLefowujRyM9t9PLTDPWkIme35CeZ/uKRRYg6vsfxXgXC9vu0vGOGZV01HxxxKgJ3JMhNQn6Nby9bZMLTLdMtOHtixg0PDkc8zd5GfP935tcNtBjRozwnmHjBOcbiGjMzv3UoRn/OrRxY0utSFvGKZhqCeNmcVNPt/Wb8i0UTVpUdjAihn5uiwpkjinPH5lfoTcJTLpFjyxx8YW2zDIcecZx6j38snM5YyfV/aJeJbqQ4IMFuN5d/GMepkewjARSZGamTU/aKFg233E9yJ0DCUO97tNmnL36bM/wCB41YX2DemWV9LhZrFbooz8bIuhrvJ+k1Eltwmroi8rbZW3dKH7pjPoec0O8W7gPwpX31aMB3ycAbx9/Ifp/lvGP1i5sBlRvYQZH+xkXTINxky4BKXfbRIBqEJqRGDlkY/U49T1atYriyskoIcGRJBeHiZaefHIQnRfNrp9mJjSKzo0WxYcgsITz/RKkoQfB5zOQa47HfYaXN46Elvt9Cd5p8zTWxg3DZ0GlaaOIJRdTg5w2ctaGI+Z7UY1HPFP9/mdPrAxWWurXEeDd7+L7+B8P5CFjPd/Zl5GE79l+D+Vn+L9GhXXFmY4Gnk+n/sfNR6lgw2Q+lMZSXxn0Z2oOtPnBjST0GBry00ODu+QTIT9IkPdGJJNIjufos7jOdjCUUWdIqSjB9fB8/qL54yHu9hFze0pUWQMFdz4TDO9tREJzIJDN8qEIRkAWh6RVlW+NCMgAhCE3eAIQhF4AhIS0oAQhIQB7vqlKQGFU7M+qMdPbemyMyPePUz7kyLsG0hLQuiAQkIToC0IQgDufgZwHSvCFw4TTz0igmn3f8A2hP+pbz+EBlE/jAw5C8gFlGT88hFTeARbXy9sc2Vk3th2OQ/8T3jH+8Ubw6pettsfH1c7I9thj/q1Ij/AHCzHO956Uor5EHz4y3Tn8zo5NyYePI/TUujbcxlP5QPnr28jFGIxjjOZHq97Pb8aitmzHYo8nvl4+BiZcV7vG/elkfXu2E4GJjPXNvT+TGJH2afwkUkAxszkITg/wB9MhHn5mnwJeuUn2amMLGqnYNgu0DCWBLlcr7ibB1uxBGGMAGBuJCaYd5O85a7ldfDSwRWA6FaNm+C4zDgICrwWkhKg3s8jU0/k/MXyRh4xBikC3RqvI8GTpNOR2/OK6LIvkckclb7haI/j44ogU/P0xq5jas6wixJmtQ9F4GpyuIe3v8AmKuEewHuRCXw04MV7+DoLGZ/11b1dg8kB47Zbb6+bv5ZDyB6fzfLGP6xQcISLo28GFYrpboJigJR55rxsHkr2+YRWFx2j45BV9pJiyQcYyf4rI5f2aG3/wCYstVtqpTZBUSIc2ITo0qMeKankPHkIuiYNBiq5Rs+GtlNrvmmTISUeKR/m+77zT+cXN5+ILteJPTblOPLNk09Q5M67lgjDPgulw5aJmOdteJ4txPHGefb4kT71kecH3BE4vUWYnOscY0x+dWxuqKfMY6+/dAG8AuV3hxIJ5AxyGAABgxsGPgYzTH9WrC27QsXWxhBwLx0XU7zQGwep+opG1uPsGgBtYthWKMWXM+vI90n3gGQeny9PT5Y/nFggzZNOotc6vdN1FEhF7aCk1HTMC8LlizrgtoGMNJm7aGJtMtOrUJ1fJ2ELCtvmHstM2HJ2/d1/wApfD+jQrbiqFL6ta8hzSsckWlK6R9MHlst2/8Ap1FSHOQ5XyCP431U6a+lQczTI/P3mu96rt3y0XjB6TYOMiyTNzgjke2nw0Yo6fbJKNmmwr6M+JNpICEIS0sAQkIQBOggqZ7/AHsQzaegkztJhqjDHIHJ22PemgvIOu4byfkJt3FXemxd3IIS0hLTggEJCEALSEISABLSEtAB1717XenDdkVeHsLY7LNml42rY0hYHs0iLGlTGEfrSavoNg2DqTe/JStfFT4lzcStaG0XrMVWlPgUu3W2ZcpbIcOIeQQnkAZneuoY/wBjVp2PbSg4H2i4o6XBpCjzDzLILUyao89GUoTdvrRWmxjbLhnYVtGuOJcOWMl5tk22kggpcDaEgNK6ZN+8fl6g6JdgwuT3OSNzjGwXYVb9qWO7lhDFl9PhgdttxJmY7BjO9+cdGDyHqzxsfV/4KfKo+0TDmAdjW126YdDEj44scSrKANJlkZQlKspXPR8d48/XVUm13axK2obTLltJjwmW01wycgfiZuHkXPjneZ28hCPd7VU5yDKGn3HMi18nkOmYV214g2b4xuGKtmESLh1t0BouhgFqjGKu7eNnSKkJuzs3789arMbQdoGJNpmIz4rxXKbJnyGMaQmXdv3UWaaOrq7+x+FGoOjuCm/2nJY8mKyhzPRHP8RTIpMuo+rGU9teEJkbpj7CRnz/AE17o13Z38FF35B4bT4A0fXeR+mz00neNld7GZvpJJDkf2670voAlE6PkYMZEhlY/nM6Z1KerYjUp6tikZxFhoLGwJGXCvQ+lZBD5NKv4+eNaIthu4dBrdmLAueXzxC11N/YZ1kWYskkdIt0HI3sGSKOhKs7f3wNTDuwRTupWID++N/Hps5X/X2E/e2MqQeWo9kg3z/1JZJEuMOvHCBL6O/P9ZpkT94FCny9fDuGJsCIwAyaDyPPX6zPkTFqLJZiBhMMzvc1xK+9zSpAx6Y/nHrVS5WLI5JR5m1qK8hAbiaM+Q/XYRmfT4BqU3VaxlfIYnpYfgotTg6BiCXOBJsuGaXV8jUEMZAajHk4P7wayNGPIRmalKL6d8H7Y/4O2MMC+7203bUfDl06W8BLUN7GcvyCdhTWXFOL7Sv1SY1p7Odf6Xf6HIsTixNEt1vkXrDcS3AEzogKgjjG8/1mn3n1iqrUwlxz5HAZp6feHYNfSO1nZb4G2HcB3a44D2rTbvicbB9BiuJUgz8wep5j1ep5xfMMNtopJr0t0ho/g0MisKOLa7Lys0+azqzGVtCkfOm02FD4gbTLTEcWlKdW73SGhR3M2XZq7p1/3b/8nB/eIUnJUdtOTSjvMXO92+tfYyKOlKXCIIGep4Yz/Tfu3LzI2fWREIRkTeQMYZK/G1CXk+VFWZG94jIGMa3V+JG6vxJWX5FIhAjHNpyZOgz08icvDGR0hSpbI7Xt6PIeRnt0TC6IBC88j8a9QAJCEIAFIjsGYrBkJQLPhem6UrWu5dUxJ4PG0PBmzS17Vr+23BsV1rG6PkmZz1pIHqDfp/QXKiFrQ31nOTQAb2DgSXyjPfkYxg1Y3XBmMbCSK2+4Yu1rrPo/otJsMgNalOp+TUpTeu87f8aeDs3BuFB7CbSGDfrfOZLl3FkDokjgHuZ5wnnONcixztZ2ibWJcCuOMSXC9FgU04mu/Pp0r28n9qUMsvKc57TOy8PXYd2ZaXw/fWRnL1GL6H8CaBAtm2O83LEd3tNufBssjIyVPAPOV7x9Q97+Zy6k8S+bGXSd7o+6RJJNfU1M/wA4mgnktfr0Jx14M6UgJrHFsLY852DwuMSQcS7d8QTbXNBMhB0I8cwCZxkGwTKUXGGte91a0onHmq91S1rnf6Tk25zn1pvqlL2cFMMcOwhmnsFbhsrurx/QTefd2OpGRFWVb40gfDt/ST4IlTmZHoRmciZzb+rstqvGdtdoILU9omBJptGH8RM6qn9tXjw2GrOVdJWfI/t0VHkT6xCAQimTy9/4kvP6tNoqLF9F4NTU4E4wI2V315ii6mavHVL3sUhtbYF/YHlq+UyIVg6jAQg3+hzBrRyLhiekxkYuPLIPTJq0eEnLY8f1Y1lsOkBQsylY9X54JeDP26q4KODS4DDH2ZTWcfcvPIzvTyHBlSChjmjnn9JudTnaSr6nydtW90nYOlRnDtNguUSTy8j3z9Rn7NVNsPOiTopLe5g5gzcGoxnATf7f/Fa274Wx9eHxSXzor3kHyNSWAfL/APGJ9FRCvYYxmp6tTLVIrEnAKaOyUwZNR0Z5Nwyew9JusGTY7lJtMzQ145NMmR+caVbY8mcR74pmDfDHr8ZNOteZTse3x0UlDhzbehqbi+6TIcpn3AAiOE/VIZkY7HhZk8Xsdj9dZbTL3i3d3iYq6PKJedqFrIMjOfkuxDkJ8384sbaYA7ibSJdYMFvL5koj2KWtxAwmlKoPOg3KvX0I/wCjQpfubJ/zrbv9eGhGUb3Mll/AlJ1jK16xjQ9hPhWEyGnx9m4wlKQwBSebSMnHzBoyBjrtuIZTMkqRkqxnd/lpvTReLxjNWb1c2aOUPvmPcIwXk4Mj1U5aLqcfZPtJdgO0Y6rgiODD97mCtcC4lMAbZEglXsZSlKvz+MZOPdu6khaxTDaL9lnMZZHypDyyCNzpmgm1+FdFxBsM2iYexL9yE+yjdd+ismEjilgfkF8r6Pyf7aq6wpsQw9f9j+Idp9z2r2a0XSzvkDiYZqzUmS9PT6+3y+8/US0LyCH2VsLsWg5A4bM+5vXRDxVpTe/fT4l2i6Y+2Ft2e4Vstj2Qtj4mtkqJIvdxkzyE91WjpXWH82N9fVp24bWtlxsfRsSwNhOHpFmBAfEJZJUg7AvJn7/eMm/U3IvXfYDbCFsLe35/IcRaOmR3W7N8W5FQt4a5vH413vB21PYjFt2LnYn2TQqzL1LkSbTSPzB20ZGcsDNTyB1qqK9402Iytj0LCdo2UvhYzZp1l4idcCveXI/eTl14OZ+pu+FdQut6kCJUZEdlDja77/pNNtD8GW3bO9hlj2sycVyZFyu9Yea1khZBh1xVe/mZ/I5dPF8KVt98J2BtewBh/A9kwnWxAsxxnI2kipqFoyPpj6/YpvWH2neERtH2uWC1YYxlPjyItqLqx6AjjDzNPJ5FOtc13tc3PUYm/IpOxSsRq7XyuZZG4/lT4OB/M0/y0mjhtf430+hVeZKk5iUTA4GV6h/npGR6XzEjP2/lXLwPOD5U7nGym5g/F5abyIXQB6KMq7xIYkIAXkUqGPOdlI8Z53+g9QlJinLHrqRy5HpQEo7ycee26f2ar3KSSdJfn98k5neKMkc4LEIQhdAWhCEtsCzsFHvlvZSRociRx/Z1WiMXPJYR21IhH1Pxm9972fOeJZ+wtr0k1NzH54kj9m9aCS09Zg6fxaxx++Bctg5HHv7A+35alNjKjM1jEz6r8741TZNbJ21ofcrAzH9WJ7i9mqNn82+b84/vE6G8TrjaY2BomGvfbL1ImDGzU31IQYx6GT7NaxtoxEWTKkt2BE0WM16R6xJdGAH8vlv/AKVZsMoGVrWYuXCwiK33Hoc+4mm9IoyDnBRjOj07ZH/KrvY5F2SPxVIZtlm3OLZOicgkBrqv6RqD9D5vU/2LL3y5x7pcjzoVmBbQvfwRQd2xbbYNtYibHscsxnLwdBxMwcUoKQp3d8dO31semn2UP8g4iS9E79CL6p9yvtOpht3gTjf75kYpOzUH5qX3epzP6tfPF6DBDdpo7RU9LZQ5KQ3FpVpCR8/L1PyF9js/hELI5zas8HjDdK0+DWH/AHC+Xtqe0IW0LH15xgDDsSzMukskj3PATOAPsLkXTmIfOh5ayL9otS1ldkuAiNRPlqnt/IxeUnq0K8+6uvwYas3+qIU21s7cs2dpjbNcW7U3w7NaPuewrdLmOkWkyU8hIMbqzsqT4fh/PWo2y7MdmnRsR4kwDjXDkGHYCx4ALJWQeRPnk5epIG/T09PmV855tcMq143cFMieAOpH8zUevPree/c9Gbeb4LgsJ9NxMTeCA/EuHA23As4drtNj05esJ7yXK46rOYbcTqpkZXxdXMWH24bEWYItlrxYCSOrL8chh29g/vQfU/T/AF1yu1PPDuYZ4NPOAmdjHs4F9GW3a5hzanLnB2k4frPu5YnQLGGJTcMZCankD85qPGoUpxbb2ZHga/QIcDUtPXp0hFjnuHzS20jbGrIq/Rp8T+NQ6W7O9mkTUf7C+zcFeCNZbztRsuGb3dzTrSS2yLndhga+Ppj7uOPUz+cI/wDqyLgeKL5s5w7iPG1gw3gOHc7Ue4SI9mn3Ekh8uFHZXIMg30Jp+3xjepsWUiQi8yms6N6rlcKv3DR23wb7KXwWZO3i+3+5AuhpfR7TbhsZ0eQPpGnzPOebO/q+Ki82z+ECXaJs1wVsusGEn2K3YUGPUYEr365Bx9P+8VNiXwhdoGJ9nFk2WS3RA2WwMGyL0UDBkrpjyceRcwmTiyi0JIOd+RP5CqbgtoYvX1jUm+XmRM6ee6zXn7Gs89c6he+WM1CEfkIpdDEY9hGdv202cxX11NTrS6DC269YwTTZ3YyZ0jTknf3ZyfZp/wB8btTUekPfJe3rkVTl6BhbDniMPBVldN+8f00wRlWeNLekPThEXQOYkIS85GM00vIR7BCm7o3R2c1+f6ChU4utTcnBppDjhIYbIr0nq3J4o8rc/wAajV8aW24NuIx9gpIQhOjAJaQlsTQCE96HMTnLT8GUKK4lawgSNRnnPIToETdX4kiu/wCFWp7hCfFeD3OGw3kPYqvdWqBxaEIPEIyVb40bvTS7BsQloQgDf7EMGwtom1jDGBrlf2WOLf54reW5kFnZEGTgeWu97OxStfhX2vT+DKwYMTeieGfYHVZxjYykHyO7/wAfX5+WF1WXMFaB1HU1OD8iqtHybXWOClMEvY8elqP1CcfV/wA6TvSnisU22pXgjc2+13Y3J2dbfrjsZwPi8GNJILnDg227QnMFSfIkDG8dabiPYzmGyd546KfN2E+FBbJhLfIwPi+p6MeR9AueZlaDH18Y31p2PlXKZZhDuz5Qba+EFhM7Iuo/gZ9Px/jV+6/wGQSxawMQ6z2kf13J1BMz92TJpqYw5u31jDyKprsO/wAUu0ql4l4fJg65suEARJEiI8e4gxjGMhH/AJhB/nqbZNi+1bEd/j4WsGC58+7TLYK8R4kejHkPDJp6ZB9fMpzB8DOtYxhb2J5CUJNa5lKge7e/qz0rwfl/7Uul+v8AHKyWK8zmE09NhKSH59P0N6cyCeb4m2vewbbRh+0Sb3d9mN/hW+FDHcJcl8R2hFjk1MlSP69Otcj+W/c/q8S5w4xK+NWRsT4olwywT4guR4568wD5b3jJ+QqqjauRn2FpRuK6TX1TP6EJlCRnqdxm4nRY4A6flpMGINzKs3PzvUp8i1SmZyRz5/YepUN9rrnIcZx/QesZVdaIPXUNMuP5KdAwGJHHXro96srVNdZ5obhDq8ckBNRj6P7C8i1tsqWwWqYDK+W/IvS0tTKsGKQYntvZkUdfaXrCWmu1s3L/AAhtq8G7T73aMWzIMi6RBw5fRX6dDjHv4H/pCfnrlOiPPqaep9NXlLVCmm04dyrKfXyKAIkPt0bS5d2j9jscz/oTjdjfYRJTS5jmdwpGBZSvcM4/TYiaEDQ52MZn+grt9jKElKEmxWeXkeTIvD26RUO9lQPYP58a7RztInAUxrMaT6tiBsz5B6a0L7PJfXrDvf7GmgGH7ln5cJ7/AKCl5yj9WryFfNfkFu0x/kKoIQeXuFezrdNpy+jE/Rpl9nqxvviGQaG3PiNS4i3F2IM/XQ+HemuCvm3qxJFyPfkYmKsrRTchn3Ii6DeSOxnnE08UTLvpUm9Ov/UQ9icR2kRbQ0AI9XT41MPpereooWZHp6qQskMN7IEEeNnmv11FfperT5/IUVPtkGX1hkH65GQeT75SF55f40/YQD1eZOLvE4kMRjAXuG3zv6iOXn5eohCWIF6mTzY0a/H3Y/0aRzELosXrlTKWhACEIQgC7wjLPb8S2qbGqypgzgPHn7OehKVpvX0rD8L7afa4fSB2jAp2UAPUHlzkeL1fj+cXzDYXjj3qCUvdsOOr+BSCUww6OzcS4slZOPMxmnqKI9CjS/vklpC1mbpvJFXaaPaviq44qx7cL/d4dqHLkFYV4bc7PF37l9AyvDniTMT4gxD/AIN2CCvxRbbdEubpJCEOckSQI4+MVGM6PyGM0NPxDHqPJpr5OnNh0lEpbSmeGnYqRvGr6Jj2+RbYO0DICsdnwaA1YwURUd25yIKmc9JlrzL51qPozGfhk2DGOBdoOz8uxs1tjY+vcO9SzAu9Kn6SPQ6RIJXQ3a5Kg8Y2DHzCctZi2+EtbrXZ8JW4uB5Mp2HaPCfpE1pB9HrAfF047NPkalOYTx7yM8hcWZj66MpxR4z+DT7HwKwftWxER+oQMJ7/AJYg/wD2VsjgfxvpKd6O491tfUScEX/Z7awHBjTARrsQmpUcgM946s4NzGZKcFevy/bWr+6zYDIxFdJ8vZtd4tqk3MEmJEBL1XRoeTmA352f2+X7HXhx7R57Gso+x20mSufuE+faSwtT0fhS1D6R6A+7+gjHB/G+kFNPrX0fWZdzrdmrliky7+r8CFI+6EX+RUQkY4P4xN3e8hqXTivebiY+mvr8bO2RemqyY/UeMbPqx5EkEVThxH5eti82cfPfokBbhFZE7ZNRFY9X+MitBwSZe4zo6CTN3ai5y2ppNfIVbInxVTzIOd6ndBInKQKtbx51zPT4khGlVp7hUH13uZV9e78tij75DM/G/jVoQGRyYIBPtvla/ArQqT6lW+W6iREmSLefpIx9bPTorVwDN6s9VEkUPv3cL/wqW2/uUkuC43zlXSdJo/U1DM+gh97m6LB6pM7H95qPT5KVydwz+hV5t/oKWipnZCHG/fHi4guxGaR7jKez0HkqiTiElWaMcemHJuyE0yf8irXtqkVaxvjYpFCmcccJYL2YTdPo8R1PbiDf/wAE9Du8OszUuceO9nsBzqua+PTxjUV9GJdCAtxZOpdgsd12+I/8/wD91NhzbZKcbpEMLKjHy8jycZFQctGT5U6ReIcLF862vNzLc/J6DDqwgWm33kcqVFoyOyKPUIM9xEN7/q8/bWbRkez5E6MVWv2lif3Ao33uSdX6bBpehYHB3+60vP6HRP8AuKq4/lSU6NFzBtttllaOl103v7NOivfX9RM9BjVf1XaIz6ep/dqAMhBvaQb3sezy2LxGQST620bq8u4wX/hfkSvcaRSu5smE/gz8Eoark+WfLkuo8xqvduYz8ym5iLwJVLPNf3dBk+hIYvCWO5D5hIJ8iru7UyI2Y+PIGCNUg36eo+g8+RGQBb7Ndgt1CWyWNnrNB9Ew6BNY3P0Q1PwjQSLcWd4E/wCYn+nXtjOjvlTmM9DO9F4EHr7CFOi3m7ROqJcZQ/oEqnW3eQMbKjK+smhNTO7I/wDtXQGLXx3KIzt7zjp+uro06a+NpuwqF7R52UP0cnYVWK93AZhyWVBV4ONjngZvTv3SYhfErF92ZuhvJydeuTj7zg+VLvARdTNNKY8dqHbaUYxmizP1+3xrsuzIOw/C9/tN+k7TOayPSpWXXAo7rE1CRx6gyRyEyV03kPuJzO7H2FxOZdZ1xIwk+WSQ8bNNjn+gvovDmCMD3LBVmvVMOYDu02YDmQYuLTxZ7eDfzGE5Y37+D4t6ayLb6EXj7EVmZyPO2Eu5bd8DQ8Fwb/8ActsaveIDkH0iyfxedH6P289dcbmDJ3Y/0ixjPCQw0V/v/wAGfZMb6Ftlh/ZyKLNScU7F5DXMpspuEN9fLFfyf2PHVX+E9qGy/CdlxLh+Bha9tiYnhDgTtc0KWRo2Eo/OAhI28BPHxs9OvyJjNTyBX0biV6Hkf1KLGLtg2Q3MTq3HwaMABfR/Y9170HPT7OQpgMd+DVLC/pfg52MZWE8cXGtyBvZ9pqLnV9w3gyVaxlwXDxCSRV7NWswkZ7MnsafGsq7D10C3e+3T6b36fcecUpvvPcKp/R48ddlF1/yrV+4+g23TwcqtpX/BoieL/wCp7/8AoQvnb3Cnf5vnf6vVCe2I/qxPnX/Wv9x0kcZjvgerAcJnDuUsMQ/lsrmGreLEfl1HDXl78jY+19M0XIVo4dfWJdLfX4FogwR+r3p/oI1Xrlm0Y9Guwz0SyllHHHAPe8ien2Cbbms6ZDqzU+NX4olGV1GcDl7LCeV98HeTJ6dUjiyT9m9kGElQtPzarjRVtpNto1U0iBTfXc1TmJdDI6n6PLbMw8A6N+JV84A/Nk3rRToun2mKnMHj5itmHNzA6nAx92U5wZG/fCrDMz1V1LCNvYqqg4aq2YWYHUmMZXvamiDUszEypiDNPtkUnVmZkUd7FNPqfCo6fbKl9sjpCdSU4QViEhPJvlpYws9SEtCWcEIQhAgEJYR1I9g9TdnQQdWPeP1aADOvRHkgryCPZ9GqbQgCzffrsSr9e4HLqPGQmd/b0+x/QpjMW4iHKFOfcSuMN+rR7/lpkd/SqBCcAtLc6dWX0u2xnuLH98csfY//AEVjDutbfcTSZuHYZwOM154phvoxlM+/TZ6HwqjjTJUZ7qx5BA6jMj8j8m9nxKa7EV9IDoz7rIIHsZHkzpu9Y4iyznHLbPtcSWZ8yzslsIzkseZ7NF/x8HjWmsVgIDFtvuNxwOe5WiOf33bgH78YyaZKan1izxsT3gsYkI8lhBEGwD6vYx79OnwZ929TbrbRzb1NnAxBEA8k+RwEJpvZzE+24uqLBtaEIWLx7GgHxLcrvh3Csyx2Ip39EimJUmh8G7U+mssRmTzatrjb5keNJrW7xzhHIyE05GfUf6ajxJ13bH0wZ3hB83n00kCuSFZzpVwnDaM8UY9N73vc0GSta+3uVYmgFsWihYavx4ce4W+UB4y9Y2NnDYRnHk7Gfes0rER7S4bteEbP7BOpONgOVBeW1q2sou+nV98VQq/o5vUP/oqhOZDh9Fyf5wm/Xk/aK2t33t9ohC8kf8T7y0PxSTWKQhCq1noEfpG2pxCE2Okeb5CqH+WhCnRzK6z1FJdf3azErtoQr6KeSa/94VUr/gqs6EK8jnmGreJGUR/bQhWKDJviZPjUEnaqhCkIKmUMV8aEITlCpWCQhCWIqCPSQhKoNgvCdiiELog9D3zPppcjvjfTQhKAZQhCSAIQhKoB6/x0XjPgQhJBI43tt/Cpd3/naZ/pJP7aoQnW/EHPEhrpOy7+ZLv/AKZC/eIQnGeoFlpib7xxP+H+8XInoQiQIEIb2HfiQhRqCzsFj/mS3/6KL/cohCEAf//Z"/>
          <p:cNvSpPr>
            <a:spLocks noChangeAspect="1" noChangeArrowheads="1"/>
          </p:cNvSpPr>
          <p:nvPr/>
        </p:nvSpPr>
        <p:spPr bwMode="auto">
          <a:xfrm>
            <a:off x="4379913" y="3678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379913" y="36782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2056" name="Picture 8" descr="Image result for crypto charts liv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5" y="773723"/>
            <a:ext cx="6321914" cy="546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bitc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514" y="1052172"/>
            <a:ext cx="832339" cy="8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2" descr="Image result for char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14" descr="Image result for chart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16" descr="Image result for chart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640" y="2133600"/>
            <a:ext cx="1272086" cy="119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AutoShape 19" descr="Image result for  file image sharing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10" y="3505200"/>
            <a:ext cx="1057346" cy="105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 descr="Image result for zoom in graph i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20" y="4818185"/>
            <a:ext cx="1077436" cy="123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861845" y="1300251"/>
            <a:ext cx="276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Providing </a:t>
            </a:r>
            <a:r>
              <a:rPr lang="en-US" dirty="0" err="1" smtClean="0"/>
              <a:t>options,making</a:t>
            </a:r>
            <a:r>
              <a:rPr lang="en-US" dirty="0" smtClean="0"/>
              <a:t> trading </a:t>
            </a:r>
            <a:r>
              <a:rPr lang="en-US" dirty="0" err="1" smtClean="0"/>
              <a:t>eaiser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8861845" y="2683022"/>
            <a:ext cx="290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Plots the graph based to timeline given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9015045" y="3830638"/>
            <a:ext cx="260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Easy sharing and saving of plot details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9015045" y="4923691"/>
            <a:ext cx="1460867" cy="51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8968552" y="5101390"/>
            <a:ext cx="2507940" cy="66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Zoomed </a:t>
            </a:r>
            <a:r>
              <a:rPr lang="en-US" dirty="0" err="1" smtClean="0"/>
              <a:t>in,to</a:t>
            </a:r>
            <a:r>
              <a:rPr lang="en-US" dirty="0" smtClean="0"/>
              <a:t> get clear </a:t>
            </a:r>
            <a:r>
              <a:rPr lang="en-US" dirty="0" smtClean="0"/>
              <a:t> </a:t>
            </a:r>
            <a:r>
              <a:rPr lang="en-US" dirty="0" smtClean="0"/>
              <a:t>details at that point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668215" y="160337"/>
            <a:ext cx="316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PROPOSED  SYSTEM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" name="Picture 22" descr="A close-up of a logo&#10;&#10;Description automatically generated">
            <a:extLst>
              <a:ext uri="{FF2B5EF4-FFF2-40B4-BE49-F238E27FC236}">
                <a16:creationId xmlns="" xmlns:a16="http://schemas.microsoft.com/office/drawing/2014/main" id="{AA4B571C-CA27-1B52-0BE8-3049047ED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6463" y="2606"/>
            <a:ext cx="2113113" cy="9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8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50984" y="2025157"/>
            <a:ext cx="2063261" cy="114606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597875" y="2224647"/>
            <a:ext cx="195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and Receive User Command</a:t>
            </a:r>
            <a:endParaRPr lang="en-IN" dirty="0"/>
          </a:p>
        </p:txBody>
      </p:sp>
      <p:sp>
        <p:nvSpPr>
          <p:cNvPr id="4" name="Right Arrow 3"/>
          <p:cNvSpPr/>
          <p:nvPr/>
        </p:nvSpPr>
        <p:spPr>
          <a:xfrm>
            <a:off x="2708031" y="2598274"/>
            <a:ext cx="820615" cy="40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3716215" y="2165837"/>
            <a:ext cx="2004648" cy="12192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956539" y="2248093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 Data from Yahoo </a:t>
            </a:r>
            <a:r>
              <a:rPr lang="en-US" dirty="0" smtClean="0"/>
              <a:t>Server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6787660" y="2165837"/>
            <a:ext cx="1992925" cy="117817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922475" y="2353487"/>
            <a:ext cx="172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Process and </a:t>
            </a:r>
            <a:r>
              <a:rPr lang="en-IN" dirty="0" err="1"/>
              <a:t>Analyze</a:t>
            </a:r>
            <a:r>
              <a:rPr lang="en-IN" dirty="0"/>
              <a:t> Data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814648" y="2598274"/>
            <a:ext cx="820615" cy="40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8921262" y="2651808"/>
            <a:ext cx="820615" cy="40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9929446" y="2105916"/>
            <a:ext cx="2004648" cy="109178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46677" y="2165837"/>
            <a:ext cx="177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</a:t>
            </a:r>
            <a:r>
              <a:rPr lang="en-US" dirty="0" smtClean="0"/>
              <a:t>Gold line </a:t>
            </a:r>
            <a:r>
              <a:rPr lang="en-US" dirty="0"/>
              <a:t>and Death Line</a:t>
            </a:r>
            <a:endParaRPr lang="en-IN" dirty="0"/>
          </a:p>
        </p:txBody>
      </p:sp>
      <p:sp>
        <p:nvSpPr>
          <p:cNvPr id="14" name="Rounded Rectangle 13"/>
          <p:cNvSpPr/>
          <p:nvPr/>
        </p:nvSpPr>
        <p:spPr>
          <a:xfrm>
            <a:off x="9741878" y="4758369"/>
            <a:ext cx="2063261" cy="114606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Arrow 14"/>
          <p:cNvSpPr/>
          <p:nvPr/>
        </p:nvSpPr>
        <p:spPr>
          <a:xfrm rot="5400000">
            <a:off x="10404230" y="3380959"/>
            <a:ext cx="820615" cy="40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9835661" y="4929694"/>
            <a:ext cx="184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Show </a:t>
            </a:r>
            <a:r>
              <a:rPr lang="en-IN" dirty="0"/>
              <a:t>Market </a:t>
            </a:r>
            <a:r>
              <a:rPr lang="en-IN" dirty="0" smtClean="0"/>
              <a:t>Trends</a:t>
            </a:r>
            <a:endParaRPr lang="en-IN" dirty="0"/>
          </a:p>
        </p:txBody>
      </p:sp>
      <p:sp>
        <p:nvSpPr>
          <p:cNvPr id="17" name="Right Arrow 16"/>
          <p:cNvSpPr/>
          <p:nvPr/>
        </p:nvSpPr>
        <p:spPr>
          <a:xfrm rot="10800000">
            <a:off x="8780586" y="5130631"/>
            <a:ext cx="820615" cy="40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6447694" y="4778018"/>
            <a:ext cx="2063261" cy="114606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6570785" y="5030762"/>
            <a:ext cx="181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Generate and Display Visuals</a:t>
            </a:r>
          </a:p>
        </p:txBody>
      </p:sp>
      <p:sp>
        <p:nvSpPr>
          <p:cNvPr id="20" name="Right Arrow 19"/>
          <p:cNvSpPr/>
          <p:nvPr/>
        </p:nvSpPr>
        <p:spPr>
          <a:xfrm rot="10800000">
            <a:off x="5310555" y="5068332"/>
            <a:ext cx="820615" cy="401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2995246" y="4679824"/>
            <a:ext cx="2063261" cy="114606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3206260" y="4994081"/>
            <a:ext cx="165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Display Visual Data to </a:t>
            </a:r>
            <a:r>
              <a:rPr lang="en-IN" dirty="0" smtClean="0"/>
              <a:t>User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550985" y="164123"/>
            <a:ext cx="309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FLOW-CHART</a:t>
            </a:r>
            <a:endParaRPr lang="en-IN" dirty="0"/>
          </a:p>
        </p:txBody>
      </p:sp>
      <p:pic>
        <p:nvPicPr>
          <p:cNvPr id="1026" name="Picture 2" descr="Image result for collecting info imag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27" y="769938"/>
            <a:ext cx="1185124" cy="11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 server imag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737" y="840033"/>
            <a:ext cx="1224019" cy="126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Image result for analyzing data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AutoShape 10" descr="Image result for analyzing data im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AutoShape 12" descr="Image result for analyzing data imag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AutoShape 14" descr="Image result for analyzing data image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AutoShape 16" descr="Image result for analyzing data image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475" y="769938"/>
            <a:ext cx="1652952" cy="125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 descr="Image result for algorithm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77" y="880601"/>
            <a:ext cx="1301262" cy="118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21" descr="Image result for market trend icon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AutoShape 23" descr="Image result for market trend icon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246" y="3305908"/>
            <a:ext cx="1453523" cy="144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AutoShape 26" descr="Image result for Data Processing Clip Art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39" y="3414441"/>
            <a:ext cx="1307121" cy="130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 descr="C:\Users\Lenovo\AppData\Local\Packages\Microsoft.Windows.Photos_8wekyb3d8bbwe\TempState\ShareServiceTempFolder\buying_point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662140"/>
            <a:ext cx="2332893" cy="21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close-up of a logo&#10;&#10;Description automatically generated">
            <a:extLst>
              <a:ext uri="{FF2B5EF4-FFF2-40B4-BE49-F238E27FC236}">
                <a16:creationId xmlns="" xmlns:a16="http://schemas.microsoft.com/office/drawing/2014/main" id="{AA4B571C-CA27-1B52-0BE8-3049047ED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0450" y="49673"/>
            <a:ext cx="1949720" cy="8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1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12" grpId="0" animBg="1"/>
      <p:bldP spid="14" grpId="0" animBg="1"/>
      <p:bldP spid="18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="" xmlns:a16="http://schemas.microsoft.com/office/drawing/2014/main" id="{4C46BA3E-5130-D761-6062-C1A7E2B22E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0823241"/>
              </p:ext>
            </p:extLst>
          </p:nvPr>
        </p:nvGraphicFramePr>
        <p:xfrm>
          <a:off x="733246" y="1485181"/>
          <a:ext cx="7159923" cy="452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4" name="TextBox 583">
            <a:extLst>
              <a:ext uri="{FF2B5EF4-FFF2-40B4-BE49-F238E27FC236}">
                <a16:creationId xmlns="" xmlns:a16="http://schemas.microsoft.com/office/drawing/2014/main" id="{1F09990C-36A4-155B-C8A8-7F92B63201A9}"/>
              </a:ext>
            </a:extLst>
          </p:cNvPr>
          <p:cNvSpPr txBox="1"/>
          <p:nvPr/>
        </p:nvSpPr>
        <p:spPr>
          <a:xfrm>
            <a:off x="726558" y="106325"/>
            <a:ext cx="56884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REQUIREMENT SPECIFICATION</a:t>
            </a:r>
          </a:p>
        </p:txBody>
      </p:sp>
      <p:pic>
        <p:nvPicPr>
          <p:cNvPr id="598" name="Picture 597" descr="A person in a hard hat holding a wrench and breaking a bitcoin&#10;&#10;Description automatically generated">
            <a:extLst>
              <a:ext uri="{FF2B5EF4-FFF2-40B4-BE49-F238E27FC236}">
                <a16:creationId xmlns="" xmlns:a16="http://schemas.microsoft.com/office/drawing/2014/main" id="{27DA788D-96A0-C4BA-A5F4-364DCBD12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419" y="1482308"/>
            <a:ext cx="4065915" cy="4152180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="" xmlns:a16="http://schemas.microsoft.com/office/drawing/2014/main" id="{AA4B571C-CA27-1B52-0BE8-3049047ED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6463" y="2606"/>
            <a:ext cx="2113113" cy="9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>
            <a:extLst>
              <a:ext uri="{FF2B5EF4-FFF2-40B4-BE49-F238E27FC236}">
                <a16:creationId xmlns="" xmlns:a16="http://schemas.microsoft.com/office/drawing/2014/main" id="{B2CF9639-C169-81C7-C373-141E2D33F03C}"/>
              </a:ext>
            </a:extLst>
          </p:cNvPr>
          <p:cNvSpPr/>
          <p:nvPr/>
        </p:nvSpPr>
        <p:spPr>
          <a:xfrm>
            <a:off x="313961" y="2002465"/>
            <a:ext cx="2731698" cy="2185358"/>
          </a:xfrm>
          <a:prstGeom prst="cube">
            <a:avLst/>
          </a:prstGeom>
          <a:solidFill>
            <a:srgbClr val="CF72C7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="" xmlns:a16="http://schemas.microsoft.com/office/drawing/2014/main" id="{5A4F9633-D627-1B31-3997-2DA5DC7B3605}"/>
              </a:ext>
            </a:extLst>
          </p:cNvPr>
          <p:cNvSpPr/>
          <p:nvPr/>
        </p:nvSpPr>
        <p:spPr>
          <a:xfrm>
            <a:off x="3361961" y="2002464"/>
            <a:ext cx="2731698" cy="2185358"/>
          </a:xfrm>
          <a:prstGeom prst="cube">
            <a:avLst/>
          </a:prstGeom>
          <a:solidFill>
            <a:srgbClr val="CF72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="" xmlns:a16="http://schemas.microsoft.com/office/drawing/2014/main" id="{07DD5CA8-60DD-BF3A-6CFD-AFE9D6689658}"/>
              </a:ext>
            </a:extLst>
          </p:cNvPr>
          <p:cNvSpPr/>
          <p:nvPr/>
        </p:nvSpPr>
        <p:spPr>
          <a:xfrm>
            <a:off x="6266187" y="2002463"/>
            <a:ext cx="2731698" cy="2185358"/>
          </a:xfrm>
          <a:prstGeom prst="cube">
            <a:avLst/>
          </a:prstGeom>
          <a:solidFill>
            <a:srgbClr val="CF72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="" xmlns:a16="http://schemas.microsoft.com/office/drawing/2014/main" id="{BE80AC4F-CFF2-D79A-ACE2-9600F853E526}"/>
              </a:ext>
            </a:extLst>
          </p:cNvPr>
          <p:cNvSpPr/>
          <p:nvPr/>
        </p:nvSpPr>
        <p:spPr>
          <a:xfrm>
            <a:off x="9314186" y="2002462"/>
            <a:ext cx="2731698" cy="2185358"/>
          </a:xfrm>
          <a:prstGeom prst="cube">
            <a:avLst/>
          </a:prstGeom>
          <a:solidFill>
            <a:srgbClr val="CF72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49210C-7918-3542-6CFF-FF5EA257F003}"/>
              </a:ext>
            </a:extLst>
          </p:cNvPr>
          <p:cNvSpPr txBox="1"/>
          <p:nvPr/>
        </p:nvSpPr>
        <p:spPr>
          <a:xfrm>
            <a:off x="389860" y="2569534"/>
            <a:ext cx="2055627" cy="1631216"/>
          </a:xfrm>
          <a:prstGeom prst="rect">
            <a:avLst/>
          </a:prstGeom>
          <a:solidFill>
            <a:srgbClr val="CF72C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masis MT Pro Medium"/>
                <a:cs typeface="Times New Roman"/>
              </a:rPr>
              <a:t> Main aim is to predicate  comparing previous crypto prices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EFF77D-33DC-2EE2-701F-D014048BB96C}"/>
              </a:ext>
            </a:extLst>
          </p:cNvPr>
          <p:cNvSpPr txBox="1"/>
          <p:nvPr/>
        </p:nvSpPr>
        <p:spPr>
          <a:xfrm>
            <a:off x="3361961" y="2596648"/>
            <a:ext cx="2077547" cy="1631216"/>
          </a:xfrm>
          <a:prstGeom prst="rect">
            <a:avLst/>
          </a:prstGeom>
          <a:solidFill>
            <a:srgbClr val="CF72C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masis MT Pro Medium"/>
                <a:ea typeface="+mn-lt"/>
                <a:cs typeface="+mn-lt"/>
              </a:rPr>
              <a:t>An indispensable tool for  future of cryptocurrency trading.</a:t>
            </a:r>
            <a:endParaRPr lang="en-US" sz="2000" dirty="0">
              <a:latin typeface="Amasis MT Pro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E965F24-6108-EF01-86A7-84DEE2452A7A}"/>
              </a:ext>
            </a:extLst>
          </p:cNvPr>
          <p:cNvSpPr txBox="1"/>
          <p:nvPr/>
        </p:nvSpPr>
        <p:spPr>
          <a:xfrm>
            <a:off x="6361813" y="2534092"/>
            <a:ext cx="2055627" cy="1323439"/>
          </a:xfrm>
          <a:prstGeom prst="rect">
            <a:avLst/>
          </a:prstGeom>
          <a:solidFill>
            <a:srgbClr val="CF72C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masis MT Pro Medium"/>
              </a:rPr>
              <a:t>Make crypto market more approachable for beginners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FB56E89-405A-5F6C-210D-98FD1D390598}"/>
              </a:ext>
            </a:extLst>
          </p:cNvPr>
          <p:cNvSpPr txBox="1"/>
          <p:nvPr/>
        </p:nvSpPr>
        <p:spPr>
          <a:xfrm>
            <a:off x="9356651" y="2569534"/>
            <a:ext cx="2073348" cy="1631216"/>
          </a:xfrm>
          <a:prstGeom prst="rect">
            <a:avLst/>
          </a:prstGeom>
          <a:solidFill>
            <a:srgbClr val="CF72C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masis MT Pro Medium"/>
                <a:ea typeface="+mn-lt"/>
                <a:cs typeface="+mn-lt"/>
              </a:rPr>
              <a:t> Bot simplifies crypto trading with advanced algorithms and real-time data.</a:t>
            </a:r>
            <a:endParaRPr lang="en-US" sz="2000" dirty="0">
              <a:latin typeface="Amasis MT Pro Medium"/>
            </a:endParaRPr>
          </a:p>
        </p:txBody>
      </p:sp>
      <p:pic>
        <p:nvPicPr>
          <p:cNvPr id="17" name="Graphic 16" descr="Group success with solid fill">
            <a:extLst>
              <a:ext uri="{FF2B5EF4-FFF2-40B4-BE49-F238E27FC236}">
                <a16:creationId xmlns="" xmlns:a16="http://schemas.microsoft.com/office/drawing/2014/main" id="{B8424552-17B6-CF02-0E7B-731E23E09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7177" y="1102744"/>
            <a:ext cx="914400" cy="914400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="" xmlns:a16="http://schemas.microsoft.com/office/drawing/2014/main" id="{59CF1D8D-F9CB-D9BF-2B27-53D2DF308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1101" y="1102744"/>
            <a:ext cx="914400" cy="914400"/>
          </a:xfrm>
          <a:prstGeom prst="rect">
            <a:avLst/>
          </a:prstGeom>
        </p:spPr>
      </p:pic>
      <p:pic>
        <p:nvPicPr>
          <p:cNvPr id="19" name="Graphic 18" descr="Lock with solid fill">
            <a:extLst>
              <a:ext uri="{FF2B5EF4-FFF2-40B4-BE49-F238E27FC236}">
                <a16:creationId xmlns="" xmlns:a16="http://schemas.microsoft.com/office/drawing/2014/main" id="{CB958D2D-8B4E-9F6B-F5A2-79B9D8A1F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5177" y="1102743"/>
            <a:ext cx="914400" cy="9144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="" xmlns:a16="http://schemas.microsoft.com/office/drawing/2014/main" id="{00DDA436-AF8E-9A77-5E47-0D19833EE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1857" y="110274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DD92ED2-CB11-852A-17D7-2F618E3BAB94}"/>
              </a:ext>
            </a:extLst>
          </p:cNvPr>
          <p:cNvSpPr txBox="1"/>
          <p:nvPr/>
        </p:nvSpPr>
        <p:spPr>
          <a:xfrm>
            <a:off x="708837" y="141767"/>
            <a:ext cx="43416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latin typeface="Times New Roman"/>
                <a:cs typeface="Times New Roman"/>
              </a:rPr>
              <a:t>CONCLUSION</a:t>
            </a:r>
          </a:p>
        </p:txBody>
      </p:sp>
      <p:pic>
        <p:nvPicPr>
          <p:cNvPr id="15" name="Picture 14" descr="A close-up of a logo&#10;&#10;Description automatically generated">
            <a:extLst>
              <a:ext uri="{FF2B5EF4-FFF2-40B4-BE49-F238E27FC236}">
                <a16:creationId xmlns="" xmlns:a16="http://schemas.microsoft.com/office/drawing/2014/main" id="{AA4B571C-CA27-1B52-0BE8-3049047ED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6463" y="2606"/>
            <a:ext cx="2113113" cy="9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7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</TotalTime>
  <Words>149</Words>
  <Application>Microsoft Office PowerPoint</Application>
  <PresentationFormat>Custom</PresentationFormat>
  <Paragraphs>50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TribuneVTI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924</cp:revision>
  <dcterms:created xsi:type="dcterms:W3CDTF">2024-06-07T05:56:54Z</dcterms:created>
  <dcterms:modified xsi:type="dcterms:W3CDTF">2024-06-11T06:29:47Z</dcterms:modified>
</cp:coreProperties>
</file>